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8B652-E3B4-40FA-956D-A3AF58C547E9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EAE46-C77F-4307-B583-82D1CF885D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64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E34D2E-0178-452A-B4B5-9ADCBF3102C7}" type="slidenum">
              <a:rPr lang="pt-BR"/>
              <a:pPr eaLnBrk="1" hangingPunct="1"/>
              <a:t>3</a:t>
            </a:fld>
            <a:endParaRPr lang="pt-BR" dirty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34754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77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020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019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76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915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1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88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42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693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400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152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96D32-2867-4F8C-A0F5-3C5DDEC9470D}" type="datetimeFigureOut">
              <a:rPr lang="pt-BR" smtClean="0"/>
              <a:t>12/11/2018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62387-2E09-418A-AE0C-C39395E03C9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94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google.com.br/url?sa=i&amp;rct=j&amp;q=&amp;esrc=s&amp;frm=1&amp;source=images&amp;cd=&amp;cad=rja&amp;docid=rWF2R1XkWoXVRM&amp;tbnid=9nllPc2hpLz7WM:&amp;ved=0CAUQjRw&amp;url=http://www.tocadacotia.com/saude/medula-ossea&amp;ei=ZCmAUfeHINan4APj_4G4Aw&amp;bvm=bv.45645796,d.dmg&amp;psig=AFQjCNGcJZVUeCqiXMPIwj6A5EyKWCBE-w&amp;ust=1367440096759826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57575" y="246743"/>
            <a:ext cx="86159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Entendendo a relação do cruzamento, com pemba, no corpo do médium umbandista,associado aos chakras e as nadis:</a:t>
            </a:r>
            <a:endParaRPr lang="pt-BR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63636" y="5578090"/>
            <a:ext cx="820384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Por</a:t>
            </a:r>
          </a:p>
          <a:p>
            <a:pPr algn="ctr"/>
            <a:endParaRPr lang="en-US" sz="9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Marco Bechara</a:t>
            </a:r>
            <a:endParaRPr lang="pt-BR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60" y="1826903"/>
            <a:ext cx="3656393" cy="35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4545" y="249319"/>
            <a:ext cx="883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 cruzamento do  medium, com pemba, para proteção (4):</a:t>
            </a:r>
            <a:endParaRPr lang="pt-BR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" name="Conector reto 2"/>
          <p:cNvCxnSpPr/>
          <p:nvPr/>
        </p:nvCxnSpPr>
        <p:spPr>
          <a:xfrm flipH="1">
            <a:off x="4559810" y="736742"/>
            <a:ext cx="12189" cy="54708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1190951" y="736742"/>
            <a:ext cx="215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Pernas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70491" y="736742"/>
            <a:ext cx="327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 dos Pés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5096545" y="1925838"/>
          <a:ext cx="3819123" cy="277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Image" r:id="rId3" imgW="4494960" imgH="3263400" progId="Photoshop.Image.13">
                  <p:embed/>
                </p:oleObj>
              </mc:Choice>
              <mc:Fallback>
                <p:oleObj name="Image" r:id="rId3" imgW="4494960" imgH="326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6545" y="1925838"/>
                        <a:ext cx="3819123" cy="2773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upo 11"/>
          <p:cNvGrpSpPr/>
          <p:nvPr/>
        </p:nvGrpSpPr>
        <p:grpSpPr>
          <a:xfrm rot="19989451">
            <a:off x="7500484" y="2741054"/>
            <a:ext cx="779870" cy="656244"/>
            <a:chOff x="1511807" y="2805450"/>
            <a:chExt cx="779870" cy="656244"/>
          </a:xfrm>
        </p:grpSpPr>
        <p:sp>
          <p:nvSpPr>
            <p:cNvPr id="9" name="Elipse 8"/>
            <p:cNvSpPr/>
            <p:nvPr/>
          </p:nvSpPr>
          <p:spPr>
            <a:xfrm>
              <a:off x="1511807" y="2805450"/>
              <a:ext cx="779870" cy="6562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0" name="Conector reto 9"/>
            <p:cNvCxnSpPr/>
            <p:nvPr/>
          </p:nvCxnSpPr>
          <p:spPr>
            <a:xfrm>
              <a:off x="1901742" y="2805450"/>
              <a:ext cx="0" cy="6562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511807" y="3133572"/>
              <a:ext cx="7798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 rot="1816992">
            <a:off x="5708457" y="2723940"/>
            <a:ext cx="779870" cy="656244"/>
            <a:chOff x="1511807" y="2805450"/>
            <a:chExt cx="779870" cy="656244"/>
          </a:xfrm>
        </p:grpSpPr>
        <p:sp>
          <p:nvSpPr>
            <p:cNvPr id="14" name="Elipse 13"/>
            <p:cNvSpPr/>
            <p:nvPr/>
          </p:nvSpPr>
          <p:spPr>
            <a:xfrm>
              <a:off x="1511807" y="2805450"/>
              <a:ext cx="779870" cy="65624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5" name="Conector reto 14"/>
            <p:cNvCxnSpPr/>
            <p:nvPr/>
          </p:nvCxnSpPr>
          <p:spPr>
            <a:xfrm>
              <a:off x="1901742" y="2805450"/>
              <a:ext cx="0" cy="6562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1511807" y="3133572"/>
              <a:ext cx="7798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ixaDeTexto 16"/>
          <p:cNvSpPr txBox="1"/>
          <p:nvPr/>
        </p:nvSpPr>
        <p:spPr>
          <a:xfrm>
            <a:off x="558529" y="5151102"/>
            <a:ext cx="34163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chakra posterior dos Joelhos e do fluxo energético que leva ao aterramento e/ou descarrego.</a:t>
            </a:r>
            <a:endParaRPr lang="pt-BR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096544" y="5180667"/>
            <a:ext cx="381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dos chakra das solas dos pés, por onde fluem as energias de aterramento e/ou descarrego.</a:t>
            </a:r>
            <a:endParaRPr lang="pt-BR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/>
        </p:nvGraphicFramePr>
        <p:xfrm>
          <a:off x="1025482" y="1709754"/>
          <a:ext cx="2438484" cy="325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Image" r:id="rId5" imgW="952200" imgH="1269720" progId="Photoshop.Image.13">
                  <p:embed/>
                </p:oleObj>
              </mc:Choice>
              <mc:Fallback>
                <p:oleObj name="Image" r:id="rId5" imgW="952200" imgH="1269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482" y="1709754"/>
                        <a:ext cx="2438484" cy="325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801250" y="2322590"/>
            <a:ext cx="57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198889" y="2322589"/>
            <a:ext cx="5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556647" y="1960002"/>
            <a:ext cx="57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954286" y="1960001"/>
            <a:ext cx="5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Conector reto 25"/>
          <p:cNvCxnSpPr/>
          <p:nvPr/>
        </p:nvCxnSpPr>
        <p:spPr>
          <a:xfrm>
            <a:off x="1899133" y="2322589"/>
            <a:ext cx="0" cy="19789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2562896" y="2322589"/>
            <a:ext cx="171217" cy="186304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V="1">
            <a:off x="1899133" y="3928056"/>
            <a:ext cx="135729" cy="3734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1738648" y="3928056"/>
            <a:ext cx="29621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 flipV="1">
            <a:off x="2473621" y="3811475"/>
            <a:ext cx="85787" cy="37415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H="1">
            <a:off x="2457719" y="3822879"/>
            <a:ext cx="29621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1819" y="51515"/>
            <a:ext cx="879627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Este material didático é a compreensão dos ensinamentos que venho recebendo no </a:t>
            </a:r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Curso de Teologia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, Doutrina e Sacerdócio Umbandista </a:t>
            </a:r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– 2018 / 2019, </a:t>
            </a:r>
            <a:r>
              <a:rPr lang="en-US" dirty="0" smtClean="0">
                <a:latin typeface="Comic Sans MS" panose="030F0702030302020204" pitchFamily="66" charset="0"/>
              </a:rPr>
              <a:t>ministrado pela Mãe Fátima Saraceni, acrescidos de conhecimentos que tenho, e venho desenvolvendo ao longo de décadas de muitos estudos e pesquisas sobre a anatomia e a fisiologia do corpo sutil.</a:t>
            </a:r>
          </a:p>
          <a:p>
            <a:endParaRPr lang="en-US" sz="1000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Acredito que todos o ensinamentos revelados pelos </a:t>
            </a:r>
            <a:r>
              <a:rPr lang="en-US" dirty="0">
                <a:latin typeface="Comic Sans MS" panose="030F0702030302020204" pitchFamily="66" charset="0"/>
              </a:rPr>
              <a:t>T</a:t>
            </a:r>
            <a:r>
              <a:rPr lang="en-US" dirty="0" smtClean="0">
                <a:latin typeface="Comic Sans MS" panose="030F0702030302020204" pitchFamily="66" charset="0"/>
              </a:rPr>
              <a:t>rabalhadaroes da Luz, são verdadeiras bençãos. Porém, merecem ser colocadas sobre o crivo do raciocínio e da lógica, para que nossa compreensão fortaleça a nossa Fé, sustentada pelo PAI OXALÁ e pela MÃE LOGUNÃ.</a:t>
            </a:r>
          </a:p>
          <a:p>
            <a:endParaRPr lang="en-US" sz="1000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Tal forma de proceder tem seu axioma em um ensinamento da Espiritualidade Maior, organizado por Alan Kardec: </a:t>
            </a:r>
            <a:r>
              <a:rPr lang="en-US" i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“[…] </a:t>
            </a:r>
            <a:r>
              <a:rPr lang="pt-BR" i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Os </a:t>
            </a:r>
            <a:r>
              <a:rPr lang="pt-BR" i="1" dirty="0">
                <a:solidFill>
                  <a:srgbClr val="0000CC"/>
                </a:solidFill>
                <a:latin typeface="Comic Sans MS" panose="030F0702030302020204" pitchFamily="66" charset="0"/>
              </a:rPr>
              <a:t>Espíritos não vieram livrar o homem, do trabalho, do estudo e das pesquisas; </a:t>
            </a:r>
            <a:r>
              <a:rPr lang="pt-BR" i="1" u="sng" dirty="0">
                <a:solidFill>
                  <a:srgbClr val="0000CC"/>
                </a:solidFill>
                <a:latin typeface="Comic Sans MS" panose="030F0702030302020204" pitchFamily="66" charset="0"/>
              </a:rPr>
              <a:t>não lhe trazem nenhuma ciência integralmente formulada</a:t>
            </a:r>
            <a:r>
              <a:rPr lang="pt-BR" i="1" dirty="0">
                <a:solidFill>
                  <a:srgbClr val="0000CC"/>
                </a:solidFill>
                <a:latin typeface="Comic Sans MS" panose="030F0702030302020204" pitchFamily="66" charset="0"/>
              </a:rPr>
              <a:t>; deixam-no entregue a seus próprios esforços, naquilo que ele pode encontrar por si </a:t>
            </a:r>
            <a:r>
              <a:rPr lang="pt-BR" i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mesmo.[...]”       </a:t>
            </a:r>
            <a:r>
              <a:rPr lang="pt-BR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(Gênese- Cap.I- item 60)</a:t>
            </a:r>
          </a:p>
          <a:p>
            <a:r>
              <a:rPr lang="en-US" sz="10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E, lembremos que aprendemos no Curso que:</a:t>
            </a:r>
          </a:p>
          <a:p>
            <a:endParaRPr lang="en-US" sz="800" dirty="0" smtClean="0">
              <a:latin typeface="Comic Sans MS" panose="030F0702030302020204" pitchFamily="66" charset="0"/>
            </a:endParaRPr>
          </a:p>
          <a:p>
            <a:r>
              <a:rPr lang="en-US" i="1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“[…] O cruzamento de um medium, com pemba, é um ritual realizado na Umbanda, dentro de uma gira, e tem a finalidade de fechar determinados pontos sensíveis para a sua mediunidade, protegendo-o de interferências de Espíritos em desarmonia.[…]”</a:t>
            </a:r>
          </a:p>
          <a:p>
            <a:endParaRPr lang="en-US" dirty="0">
              <a:solidFill>
                <a:srgbClr val="0000CC"/>
              </a:solidFill>
              <a:latin typeface="Comic Sans MS" panose="030F0702030302020204" pitchFamily="66" charset="0"/>
            </a:endParaRPr>
          </a:p>
          <a:p>
            <a:r>
              <a:rPr lang="en-US" b="1" dirty="0" smtClean="0">
                <a:latin typeface="Comic Sans MS" panose="030F0702030302020204" pitchFamily="66" charset="0"/>
              </a:rPr>
              <a:t>SARAVÁ e MUITO AXÉ, 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Marco Bechara</a:t>
            </a:r>
          </a:p>
        </p:txBody>
      </p:sp>
    </p:spTree>
    <p:extLst>
      <p:ext uri="{BB962C8B-B14F-4D97-AF65-F5344CB8AC3E}">
        <p14:creationId xmlns:p14="http://schemas.microsoft.com/office/powerpoint/2010/main" val="7494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786758" y="115888"/>
            <a:ext cx="43572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Como a energia entra </a:t>
            </a:r>
            <a:r>
              <a:rPr lang="pt-BR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pelos principais chakras e </a:t>
            </a:r>
            <a:r>
              <a:rPr lang="pt-BR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chega ao corpo físico</a:t>
            </a:r>
            <a:r>
              <a:rPr lang="pt-BR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?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786758" y="836712"/>
            <a:ext cx="4321746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As energias chegam nos chakras no ritmo da respiração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Fluem </a:t>
            </a:r>
            <a:r>
              <a:rPr lang="pt-BR" b="1" dirty="0">
                <a:latin typeface="Comic Sans MS" pitchFamily="66" charset="0"/>
              </a:rPr>
              <a:t>pelas </a:t>
            </a:r>
            <a:r>
              <a:rPr lang="pt-BR" b="1" u="sng" dirty="0">
                <a:solidFill>
                  <a:srgbClr val="0000FF"/>
                </a:solidFill>
                <a:latin typeface="Comic Sans MS" pitchFamily="66" charset="0"/>
              </a:rPr>
              <a:t>NÁDIS </a:t>
            </a:r>
            <a:r>
              <a:rPr lang="pt-BR" sz="1600" dirty="0">
                <a:latin typeface="Comic Sans MS" pitchFamily="66" charset="0"/>
              </a:rPr>
              <a:t>(Canais energéticos do corpo espiritual e do duplo etéreo</a:t>
            </a:r>
            <a:r>
              <a:rPr lang="pt-BR" sz="1600" dirty="0" smtClean="0">
                <a:latin typeface="Comic Sans MS" pitchFamily="66" charset="0"/>
              </a:rPr>
              <a:t>)</a:t>
            </a:r>
            <a:endParaRPr lang="pt-BR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 smtClean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endParaRPr lang="pt-BR" sz="1000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>
                <a:latin typeface="Comic Sans MS" pitchFamily="66" charset="0"/>
              </a:rPr>
              <a:t>Chegam no Sistema nervoso                   </a:t>
            </a:r>
            <a:r>
              <a:rPr lang="pt-BR" dirty="0">
                <a:solidFill>
                  <a:srgbClr val="0000CC"/>
                </a:solidFill>
                <a:latin typeface="Comic Sans MS" pitchFamily="66" charset="0"/>
              </a:rPr>
              <a:t>(corpo físico)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Sistema </a:t>
            </a:r>
            <a:r>
              <a:rPr lang="pt-BR" b="1" dirty="0">
                <a:latin typeface="Comic Sans MS" pitchFamily="66" charset="0"/>
              </a:rPr>
              <a:t>endócrino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Sangue</a:t>
            </a:r>
          </a:p>
          <a:p>
            <a:pPr algn="ctr">
              <a:spcBef>
                <a:spcPct val="50000"/>
              </a:spcBef>
              <a:defRPr/>
            </a:pPr>
            <a:endParaRPr lang="pt-BR" b="1" dirty="0">
              <a:latin typeface="Comic Sans MS" pitchFamily="66" charset="0"/>
            </a:endParaRPr>
          </a:p>
          <a:p>
            <a:pPr algn="ctr">
              <a:spcBef>
                <a:spcPct val="50000"/>
              </a:spcBef>
              <a:defRPr/>
            </a:pPr>
            <a:r>
              <a:rPr lang="pt-BR" b="1" dirty="0" smtClean="0">
                <a:latin typeface="Comic Sans MS" pitchFamily="66" charset="0"/>
              </a:rPr>
              <a:t>Células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6623272" y="1484461"/>
            <a:ext cx="576263" cy="3603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6623271" y="2782908"/>
            <a:ext cx="576263" cy="3619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6660033" y="3933304"/>
            <a:ext cx="576263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6659499" y="4795813"/>
            <a:ext cx="576263" cy="4333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3343" name="Text Box 31"/>
          <p:cNvSpPr txBox="1">
            <a:spLocks noChangeArrowheads="1"/>
          </p:cNvSpPr>
          <p:nvPr/>
        </p:nvSpPr>
        <p:spPr bwMode="auto">
          <a:xfrm>
            <a:off x="5139829" y="2442374"/>
            <a:ext cx="36516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1600" dirty="0" smtClean="0">
                <a:solidFill>
                  <a:srgbClr val="0000FF"/>
                </a:solidFill>
                <a:latin typeface="Comic Sans MS" pitchFamily="66" charset="0"/>
              </a:rPr>
              <a:t>(Principais: Pingalá</a:t>
            </a:r>
            <a:r>
              <a:rPr lang="pt-BR" sz="1600" dirty="0">
                <a:solidFill>
                  <a:srgbClr val="0000FF"/>
                </a:solidFill>
                <a:latin typeface="Comic Sans MS" pitchFamily="66" charset="0"/>
              </a:rPr>
              <a:t>; Sushumna</a:t>
            </a:r>
            <a:r>
              <a:rPr lang="pt-BR" sz="1600" dirty="0">
                <a:latin typeface="Comic Sans MS" pitchFamily="66" charset="0"/>
              </a:rPr>
              <a:t>; </a:t>
            </a:r>
            <a:r>
              <a:rPr lang="pt-BR" sz="1600" dirty="0">
                <a:solidFill>
                  <a:srgbClr val="0000FF"/>
                </a:solidFill>
                <a:latin typeface="Comic Sans MS" pitchFamily="66" charset="0"/>
              </a:rPr>
              <a:t>Idá;)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auto">
          <a:xfrm>
            <a:off x="6660232" y="5589240"/>
            <a:ext cx="576263" cy="43338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5652120" y="630932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(citoplasma: mitocôndrias)</a:t>
            </a:r>
            <a:endParaRPr lang="pt-BR" sz="16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179512" y="138118"/>
            <a:ext cx="4474599" cy="6531242"/>
            <a:chOff x="179512" y="138118"/>
            <a:chExt cx="4474599" cy="6531242"/>
          </a:xfrm>
        </p:grpSpPr>
        <p:graphicFrame>
          <p:nvGraphicFramePr>
            <p:cNvPr id="15" name="Objeto 14"/>
            <p:cNvGraphicFramePr>
              <a:graphicFrameLocks noChangeAspect="1"/>
            </p:cNvGraphicFramePr>
            <p:nvPr>
              <p:extLst/>
            </p:nvPr>
          </p:nvGraphicFramePr>
          <p:xfrm>
            <a:off x="179512" y="188640"/>
            <a:ext cx="4474599" cy="6480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r:id="rId4" imgW="6298413" imgH="9142857" progId="CorelPHOTOPAINT.Image.13">
                    <p:embed/>
                  </p:oleObj>
                </mc:Choice>
                <mc:Fallback>
                  <p:oleObj r:id="rId4" imgW="6298413" imgH="9142857" progId="CorelPHOTOPAINT.Image.1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188640"/>
                          <a:ext cx="4474599" cy="64807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CaixaDeTexto 15"/>
            <p:cNvSpPr txBox="1"/>
            <p:nvPr/>
          </p:nvSpPr>
          <p:spPr>
            <a:xfrm>
              <a:off x="1979712" y="138118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rgbClr val="FFFF00"/>
                  </a:solidFill>
                </a:rPr>
                <a:t>Antahkarana</a:t>
              </a:r>
              <a:endParaRPr lang="pt-BR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" name="Forma livre 16"/>
            <p:cNvSpPr/>
            <p:nvPr/>
          </p:nvSpPr>
          <p:spPr>
            <a:xfrm>
              <a:off x="2661313" y="2142597"/>
              <a:ext cx="253072" cy="41045"/>
            </a:xfrm>
            <a:custGeom>
              <a:avLst/>
              <a:gdLst>
                <a:gd name="connsiteX0" fmla="*/ 13648 w 253072"/>
                <a:gd name="connsiteY0" fmla="*/ 13749 h 41045"/>
                <a:gd name="connsiteX1" fmla="*/ 122830 w 253072"/>
                <a:gd name="connsiteY1" fmla="*/ 27397 h 41045"/>
                <a:gd name="connsiteX2" fmla="*/ 245660 w 253072"/>
                <a:gd name="connsiteY2" fmla="*/ 41045 h 41045"/>
                <a:gd name="connsiteX3" fmla="*/ 136478 w 253072"/>
                <a:gd name="connsiteY3" fmla="*/ 27397 h 41045"/>
                <a:gd name="connsiteX4" fmla="*/ 0 w 253072"/>
                <a:gd name="connsiteY4" fmla="*/ 13749 h 41045"/>
                <a:gd name="connsiteX5" fmla="*/ 204717 w 253072"/>
                <a:gd name="connsiteY5" fmla="*/ 27397 h 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72" h="41045">
                  <a:moveTo>
                    <a:pt x="13648" y="13749"/>
                  </a:moveTo>
                  <a:lnTo>
                    <a:pt x="122830" y="27397"/>
                  </a:lnTo>
                  <a:cubicBezTo>
                    <a:pt x="163743" y="32210"/>
                    <a:pt x="204465" y="41045"/>
                    <a:pt x="245660" y="41045"/>
                  </a:cubicBezTo>
                  <a:cubicBezTo>
                    <a:pt x="282337" y="41045"/>
                    <a:pt x="172872" y="31946"/>
                    <a:pt x="136478" y="27397"/>
                  </a:cubicBezTo>
                  <a:cubicBezTo>
                    <a:pt x="36797" y="-5829"/>
                    <a:pt x="82504" y="-6876"/>
                    <a:pt x="0" y="13749"/>
                  </a:cubicBezTo>
                  <a:cubicBezTo>
                    <a:pt x="103139" y="39534"/>
                    <a:pt x="35834" y="27397"/>
                    <a:pt x="204717" y="27397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2934269" y="2074460"/>
              <a:ext cx="245659" cy="109182"/>
            </a:xfrm>
            <a:custGeom>
              <a:avLst/>
              <a:gdLst>
                <a:gd name="connsiteX0" fmla="*/ 0 w 245659"/>
                <a:gd name="connsiteY0" fmla="*/ 109182 h 109182"/>
                <a:gd name="connsiteX1" fmla="*/ 109182 w 245659"/>
                <a:gd name="connsiteY1" fmla="*/ 68239 h 109182"/>
                <a:gd name="connsiteX2" fmla="*/ 232012 w 245659"/>
                <a:gd name="connsiteY2" fmla="*/ 13647 h 109182"/>
                <a:gd name="connsiteX3" fmla="*/ 245659 w 245659"/>
                <a:gd name="connsiteY3" fmla="*/ 0 h 10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59" h="109182">
                  <a:moveTo>
                    <a:pt x="0" y="109182"/>
                  </a:moveTo>
                  <a:cubicBezTo>
                    <a:pt x="161768" y="76827"/>
                    <a:pt x="-5827" y="119354"/>
                    <a:pt x="109182" y="68239"/>
                  </a:cubicBezTo>
                  <a:cubicBezTo>
                    <a:pt x="211024" y="22976"/>
                    <a:pt x="164623" y="64189"/>
                    <a:pt x="232012" y="13647"/>
                  </a:cubicBezTo>
                  <a:cubicBezTo>
                    <a:pt x="237159" y="9787"/>
                    <a:pt x="241110" y="4549"/>
                    <a:pt x="245659" y="0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Forma livre 18"/>
            <p:cNvSpPr/>
            <p:nvPr/>
          </p:nvSpPr>
          <p:spPr>
            <a:xfrm>
              <a:off x="2920621" y="2197290"/>
              <a:ext cx="286603" cy="122829"/>
            </a:xfrm>
            <a:custGeom>
              <a:avLst/>
              <a:gdLst>
                <a:gd name="connsiteX0" fmla="*/ 0 w 286603"/>
                <a:gd name="connsiteY0" fmla="*/ 0 h 122829"/>
                <a:gd name="connsiteX1" fmla="*/ 68239 w 286603"/>
                <a:gd name="connsiteY1" fmla="*/ 54591 h 122829"/>
                <a:gd name="connsiteX2" fmla="*/ 232012 w 286603"/>
                <a:gd name="connsiteY2" fmla="*/ 95534 h 122829"/>
                <a:gd name="connsiteX3" fmla="*/ 286603 w 286603"/>
                <a:gd name="connsiteY3" fmla="*/ 12282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03" h="122829">
                  <a:moveTo>
                    <a:pt x="0" y="0"/>
                  </a:moveTo>
                  <a:cubicBezTo>
                    <a:pt x="22746" y="18197"/>
                    <a:pt x="42666" y="40642"/>
                    <a:pt x="68239" y="54591"/>
                  </a:cubicBezTo>
                  <a:cubicBezTo>
                    <a:pt x="115819" y="80543"/>
                    <a:pt x="179989" y="86863"/>
                    <a:pt x="232012" y="95534"/>
                  </a:cubicBezTo>
                  <a:cubicBezTo>
                    <a:pt x="279058" y="111216"/>
                    <a:pt x="262782" y="99010"/>
                    <a:pt x="286603" y="122829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3161284" y="2097505"/>
              <a:ext cx="73235" cy="213378"/>
            </a:xfrm>
            <a:custGeom>
              <a:avLst/>
              <a:gdLst>
                <a:gd name="connsiteX0" fmla="*/ 4997 w 73235"/>
                <a:gd name="connsiteY0" fmla="*/ 4250 h 213378"/>
                <a:gd name="connsiteX1" fmla="*/ 18644 w 73235"/>
                <a:gd name="connsiteY1" fmla="*/ 208967 h 213378"/>
                <a:gd name="connsiteX2" fmla="*/ 59588 w 73235"/>
                <a:gd name="connsiteY2" fmla="*/ 181671 h 213378"/>
                <a:gd name="connsiteX3" fmla="*/ 73235 w 73235"/>
                <a:gd name="connsiteY3" fmla="*/ 140728 h 213378"/>
                <a:gd name="connsiteX4" fmla="*/ 4997 w 73235"/>
                <a:gd name="connsiteY4" fmla="*/ 4250 h 21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235" h="213378">
                  <a:moveTo>
                    <a:pt x="4997" y="4250"/>
                  </a:moveTo>
                  <a:cubicBezTo>
                    <a:pt x="-4102" y="15623"/>
                    <a:pt x="-1469" y="143601"/>
                    <a:pt x="18644" y="208967"/>
                  </a:cubicBezTo>
                  <a:cubicBezTo>
                    <a:pt x="23468" y="224645"/>
                    <a:pt x="49341" y="194479"/>
                    <a:pt x="59588" y="181671"/>
                  </a:cubicBezTo>
                  <a:cubicBezTo>
                    <a:pt x="68575" y="170438"/>
                    <a:pt x="68686" y="154376"/>
                    <a:pt x="73235" y="140728"/>
                  </a:cubicBezTo>
                  <a:cubicBezTo>
                    <a:pt x="43945" y="-5725"/>
                    <a:pt x="14096" y="-7123"/>
                    <a:pt x="4997" y="425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Elipse 20"/>
            <p:cNvSpPr/>
            <p:nvPr/>
          </p:nvSpPr>
          <p:spPr>
            <a:xfrm>
              <a:off x="3103998" y="2097505"/>
              <a:ext cx="114572" cy="213378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234519" y="1920150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FFFF00"/>
                  </a:solidFill>
                </a:rPr>
                <a:t>Chakra Posterior da cabeça</a:t>
              </a:r>
              <a:endParaRPr lang="pt-BR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3044036" y="1506828"/>
            <a:ext cx="125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Ancestral)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52208" y="2335850"/>
            <a:ext cx="125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de frente)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245865" y="2293837"/>
            <a:ext cx="128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(Orixá adjunto)</a:t>
            </a:r>
            <a:endParaRPr lang="pt-B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1520" y="44624"/>
            <a:ext cx="84249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Correlação dos Chakras com Glandulas e Plexos</a:t>
            </a:r>
            <a:r>
              <a:rPr lang="pt-BR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  <a:endParaRPr lang="pt-BR" sz="2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grpSp>
        <p:nvGrpSpPr>
          <p:cNvPr id="2" name="Grupo 15"/>
          <p:cNvGrpSpPr/>
          <p:nvPr/>
        </p:nvGrpSpPr>
        <p:grpSpPr>
          <a:xfrm>
            <a:off x="179512" y="548680"/>
            <a:ext cx="8853192" cy="6192688"/>
            <a:chOff x="179512" y="548680"/>
            <a:chExt cx="8853192" cy="6192688"/>
          </a:xfrm>
        </p:grpSpPr>
        <p:sp>
          <p:nvSpPr>
            <p:cNvPr id="12" name="Elipse 11"/>
            <p:cNvSpPr/>
            <p:nvPr/>
          </p:nvSpPr>
          <p:spPr>
            <a:xfrm>
              <a:off x="2251230" y="6525344"/>
              <a:ext cx="160530" cy="11496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" name="Grupo 14"/>
            <p:cNvGrpSpPr/>
            <p:nvPr/>
          </p:nvGrpSpPr>
          <p:grpSpPr>
            <a:xfrm>
              <a:off x="179512" y="548680"/>
              <a:ext cx="8853192" cy="6192688"/>
              <a:chOff x="179512" y="548680"/>
              <a:chExt cx="8853192" cy="6192688"/>
            </a:xfrm>
          </p:grpSpPr>
          <p:grpSp>
            <p:nvGrpSpPr>
              <p:cNvPr id="13" name="Grupo 10"/>
              <p:cNvGrpSpPr/>
              <p:nvPr/>
            </p:nvGrpSpPr>
            <p:grpSpPr>
              <a:xfrm>
                <a:off x="179512" y="548680"/>
                <a:ext cx="8853192" cy="5907063"/>
                <a:chOff x="179512" y="692696"/>
                <a:chExt cx="8853192" cy="5907063"/>
              </a:xfrm>
            </p:grpSpPr>
            <p:pic>
              <p:nvPicPr>
                <p:cNvPr id="1026" name="Picture 2" descr="C:\Marco Bechara\Educação\@@Doutrina Espírita\@@ CEJA - Barra\Livro dos Médiuns\Centros Vitais - Chakras - Grandulas - Plexos.jp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79512" y="692696"/>
                  <a:ext cx="8853192" cy="5907063"/>
                </a:xfrm>
                <a:prstGeom prst="rect">
                  <a:avLst/>
                </a:prstGeom>
                <a:noFill/>
              </p:spPr>
            </p:pic>
            <p:sp>
              <p:nvSpPr>
                <p:cNvPr id="4" name="Elipse 3"/>
                <p:cNvSpPr/>
                <p:nvPr/>
              </p:nvSpPr>
              <p:spPr>
                <a:xfrm>
                  <a:off x="2251230" y="269808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Elipse 4"/>
                <p:cNvSpPr/>
                <p:nvPr/>
              </p:nvSpPr>
              <p:spPr>
                <a:xfrm>
                  <a:off x="2213956" y="448222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" name="Elipse 5"/>
                <p:cNvSpPr/>
                <p:nvPr/>
              </p:nvSpPr>
              <p:spPr>
                <a:xfrm>
                  <a:off x="2240886" y="6032957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" name="Elipse 6"/>
                <p:cNvSpPr/>
                <p:nvPr/>
              </p:nvSpPr>
              <p:spPr>
                <a:xfrm>
                  <a:off x="2240886" y="626636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Elipse 7"/>
                <p:cNvSpPr/>
                <p:nvPr/>
              </p:nvSpPr>
              <p:spPr>
                <a:xfrm>
                  <a:off x="2240886" y="3993776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" name="Elipse 8"/>
                <p:cNvSpPr/>
                <p:nvPr/>
              </p:nvSpPr>
              <p:spPr>
                <a:xfrm>
                  <a:off x="2213992" y="1676110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Elipse 9"/>
                <p:cNvSpPr/>
                <p:nvPr/>
              </p:nvSpPr>
              <p:spPr>
                <a:xfrm>
                  <a:off x="2219599" y="3233355"/>
                  <a:ext cx="160530" cy="11496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14" name="CaixaDeTexto 13"/>
              <p:cNvSpPr txBox="1"/>
              <p:nvPr/>
            </p:nvSpPr>
            <p:spPr>
              <a:xfrm>
                <a:off x="2411760" y="6402814"/>
                <a:ext cx="20882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 smtClean="0"/>
                  <a:t>Visão védica (YOGA)</a:t>
                </a:r>
                <a:endParaRPr lang="pt-BR" sz="1600" b="1" dirty="0"/>
              </a:p>
            </p:txBody>
          </p:sp>
        </p:grpSp>
      </p:grpSp>
      <p:sp>
        <p:nvSpPr>
          <p:cNvPr id="16" name="CaixaDeTexto 15"/>
          <p:cNvSpPr txBox="1"/>
          <p:nvPr/>
        </p:nvSpPr>
        <p:spPr>
          <a:xfrm>
            <a:off x="7751959" y="6604874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8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de seta reta 13"/>
          <p:cNvCxnSpPr/>
          <p:nvPr/>
        </p:nvCxnSpPr>
        <p:spPr>
          <a:xfrm>
            <a:off x="11124728" y="1686177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395536" y="5877272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C00000"/>
                </a:solidFill>
                <a:latin typeface="Comic Sans MS" pitchFamily="66" charset="0"/>
              </a:rPr>
              <a:t>Ao inspirar, junto com o oxigênio, também vem o prana </a:t>
            </a:r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(fluido vital ou Axé)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 </a:t>
            </a:r>
            <a:r>
              <a:rPr lang="pt-BR" dirty="0" smtClean="0">
                <a:solidFill>
                  <a:srgbClr val="C00000"/>
                </a:solidFill>
                <a:latin typeface="Comic Sans MS" pitchFamily="66" charset="0"/>
              </a:rPr>
              <a:t>que penetra  na extremidade do idá </a:t>
            </a:r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(junto ao nariz) que vai até a </a:t>
            </a:r>
            <a:r>
              <a:rPr lang="pt-BR" dirty="0" smtClean="0">
                <a:solidFill>
                  <a:srgbClr val="C00000"/>
                </a:solidFill>
                <a:latin typeface="Comic Sans MS" pitchFamily="66" charset="0"/>
              </a:rPr>
              <a:t>a bifurcação  do sushumna, que distribui o prana para todo o </a:t>
            </a:r>
            <a:r>
              <a:rPr lang="pt-BR" b="1" dirty="0" smtClean="0">
                <a:solidFill>
                  <a:srgbClr val="C00000"/>
                </a:solidFill>
                <a:latin typeface="Comic Sans MS" pitchFamily="66" charset="0"/>
              </a:rPr>
              <a:t>SNC</a:t>
            </a:r>
            <a:r>
              <a:rPr lang="pt-BR" dirty="0" smtClean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(Encéfalo e Medula Espinhal)</a:t>
            </a:r>
            <a:endParaRPr lang="pt-BR" sz="16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851639" y="149572"/>
            <a:ext cx="8292361" cy="5727700"/>
            <a:chOff x="851639" y="149572"/>
            <a:chExt cx="8292361" cy="5727700"/>
          </a:xfrm>
        </p:grpSpPr>
        <p:grpSp>
          <p:nvGrpSpPr>
            <p:cNvPr id="10" name="Grupo 9"/>
            <p:cNvGrpSpPr/>
            <p:nvPr/>
          </p:nvGrpSpPr>
          <p:grpSpPr>
            <a:xfrm>
              <a:off x="851639" y="149572"/>
              <a:ext cx="7491413" cy="5727700"/>
              <a:chOff x="825500" y="565150"/>
              <a:chExt cx="7491413" cy="5727700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500" y="565150"/>
                <a:ext cx="7491413" cy="572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Forma livre 1"/>
              <p:cNvSpPr/>
              <p:nvPr/>
            </p:nvSpPr>
            <p:spPr>
              <a:xfrm>
                <a:off x="2224585" y="2101755"/>
                <a:ext cx="2390003" cy="1269242"/>
              </a:xfrm>
              <a:custGeom>
                <a:avLst/>
                <a:gdLst>
                  <a:gd name="connsiteX0" fmla="*/ 0 w 2390003"/>
                  <a:gd name="connsiteY0" fmla="*/ 1009935 h 1269242"/>
                  <a:gd name="connsiteX1" fmla="*/ 54591 w 2390003"/>
                  <a:gd name="connsiteY1" fmla="*/ 900752 h 1269242"/>
                  <a:gd name="connsiteX2" fmla="*/ 95534 w 2390003"/>
                  <a:gd name="connsiteY2" fmla="*/ 873457 h 1269242"/>
                  <a:gd name="connsiteX3" fmla="*/ 109182 w 2390003"/>
                  <a:gd name="connsiteY3" fmla="*/ 832514 h 1269242"/>
                  <a:gd name="connsiteX4" fmla="*/ 136478 w 2390003"/>
                  <a:gd name="connsiteY4" fmla="*/ 791570 h 1269242"/>
                  <a:gd name="connsiteX5" fmla="*/ 204716 w 2390003"/>
                  <a:gd name="connsiteY5" fmla="*/ 655093 h 1269242"/>
                  <a:gd name="connsiteX6" fmla="*/ 259308 w 2390003"/>
                  <a:gd name="connsiteY6" fmla="*/ 573206 h 1269242"/>
                  <a:gd name="connsiteX7" fmla="*/ 300251 w 2390003"/>
                  <a:gd name="connsiteY7" fmla="*/ 464024 h 1269242"/>
                  <a:gd name="connsiteX8" fmla="*/ 341194 w 2390003"/>
                  <a:gd name="connsiteY8" fmla="*/ 436729 h 1269242"/>
                  <a:gd name="connsiteX9" fmla="*/ 382137 w 2390003"/>
                  <a:gd name="connsiteY9" fmla="*/ 313899 h 1269242"/>
                  <a:gd name="connsiteX10" fmla="*/ 395785 w 2390003"/>
                  <a:gd name="connsiteY10" fmla="*/ 272955 h 1269242"/>
                  <a:gd name="connsiteX11" fmla="*/ 450376 w 2390003"/>
                  <a:gd name="connsiteY11" fmla="*/ 259308 h 1269242"/>
                  <a:gd name="connsiteX12" fmla="*/ 518615 w 2390003"/>
                  <a:gd name="connsiteY12" fmla="*/ 191069 h 1269242"/>
                  <a:gd name="connsiteX13" fmla="*/ 545911 w 2390003"/>
                  <a:gd name="connsiteY13" fmla="*/ 150126 h 1269242"/>
                  <a:gd name="connsiteX14" fmla="*/ 627797 w 2390003"/>
                  <a:gd name="connsiteY14" fmla="*/ 95535 h 1269242"/>
                  <a:gd name="connsiteX15" fmla="*/ 682388 w 2390003"/>
                  <a:gd name="connsiteY15" fmla="*/ 27296 h 1269242"/>
                  <a:gd name="connsiteX16" fmla="*/ 764275 w 2390003"/>
                  <a:gd name="connsiteY16" fmla="*/ 0 h 1269242"/>
                  <a:gd name="connsiteX17" fmla="*/ 846161 w 2390003"/>
                  <a:gd name="connsiteY17" fmla="*/ 40944 h 1269242"/>
                  <a:gd name="connsiteX18" fmla="*/ 873457 w 2390003"/>
                  <a:gd name="connsiteY18" fmla="*/ 81887 h 1269242"/>
                  <a:gd name="connsiteX19" fmla="*/ 955343 w 2390003"/>
                  <a:gd name="connsiteY19" fmla="*/ 109182 h 1269242"/>
                  <a:gd name="connsiteX20" fmla="*/ 996287 w 2390003"/>
                  <a:gd name="connsiteY20" fmla="*/ 136478 h 1269242"/>
                  <a:gd name="connsiteX21" fmla="*/ 1064525 w 2390003"/>
                  <a:gd name="connsiteY21" fmla="*/ 204717 h 1269242"/>
                  <a:gd name="connsiteX22" fmla="*/ 1091821 w 2390003"/>
                  <a:gd name="connsiteY22" fmla="*/ 245660 h 1269242"/>
                  <a:gd name="connsiteX23" fmla="*/ 1119116 w 2390003"/>
                  <a:gd name="connsiteY23" fmla="*/ 327546 h 1269242"/>
                  <a:gd name="connsiteX24" fmla="*/ 1160060 w 2390003"/>
                  <a:gd name="connsiteY24" fmla="*/ 341194 h 1269242"/>
                  <a:gd name="connsiteX25" fmla="*/ 1187355 w 2390003"/>
                  <a:gd name="connsiteY25" fmla="*/ 382138 h 1269242"/>
                  <a:gd name="connsiteX26" fmla="*/ 1201003 w 2390003"/>
                  <a:gd name="connsiteY26" fmla="*/ 423081 h 1269242"/>
                  <a:gd name="connsiteX27" fmla="*/ 1282890 w 2390003"/>
                  <a:gd name="connsiteY27" fmla="*/ 450376 h 1269242"/>
                  <a:gd name="connsiteX28" fmla="*/ 1310185 w 2390003"/>
                  <a:gd name="connsiteY28" fmla="*/ 491320 h 1269242"/>
                  <a:gd name="connsiteX29" fmla="*/ 1392072 w 2390003"/>
                  <a:gd name="connsiteY29" fmla="*/ 518615 h 1269242"/>
                  <a:gd name="connsiteX30" fmla="*/ 1405719 w 2390003"/>
                  <a:gd name="connsiteY30" fmla="*/ 559558 h 1269242"/>
                  <a:gd name="connsiteX31" fmla="*/ 1460311 w 2390003"/>
                  <a:gd name="connsiteY31" fmla="*/ 641445 h 1269242"/>
                  <a:gd name="connsiteX32" fmla="*/ 1473958 w 2390003"/>
                  <a:gd name="connsiteY32" fmla="*/ 682388 h 1269242"/>
                  <a:gd name="connsiteX33" fmla="*/ 1596788 w 2390003"/>
                  <a:gd name="connsiteY33" fmla="*/ 696036 h 1269242"/>
                  <a:gd name="connsiteX34" fmla="*/ 1651379 w 2390003"/>
                  <a:gd name="connsiteY34" fmla="*/ 709684 h 1269242"/>
                  <a:gd name="connsiteX35" fmla="*/ 1733266 w 2390003"/>
                  <a:gd name="connsiteY35" fmla="*/ 736979 h 1269242"/>
                  <a:gd name="connsiteX36" fmla="*/ 1774209 w 2390003"/>
                  <a:gd name="connsiteY36" fmla="*/ 764275 h 1269242"/>
                  <a:gd name="connsiteX37" fmla="*/ 1910687 w 2390003"/>
                  <a:gd name="connsiteY37" fmla="*/ 805218 h 1269242"/>
                  <a:gd name="connsiteX38" fmla="*/ 1937982 w 2390003"/>
                  <a:gd name="connsiteY38" fmla="*/ 846161 h 1269242"/>
                  <a:gd name="connsiteX39" fmla="*/ 2142699 w 2390003"/>
                  <a:gd name="connsiteY39" fmla="*/ 887105 h 1269242"/>
                  <a:gd name="connsiteX40" fmla="*/ 2183642 w 2390003"/>
                  <a:gd name="connsiteY40" fmla="*/ 914400 h 1269242"/>
                  <a:gd name="connsiteX41" fmla="*/ 2265528 w 2390003"/>
                  <a:gd name="connsiteY41" fmla="*/ 941696 h 1269242"/>
                  <a:gd name="connsiteX42" fmla="*/ 2306472 w 2390003"/>
                  <a:gd name="connsiteY42" fmla="*/ 1023582 h 1269242"/>
                  <a:gd name="connsiteX43" fmla="*/ 2320119 w 2390003"/>
                  <a:gd name="connsiteY43" fmla="*/ 1064526 h 1269242"/>
                  <a:gd name="connsiteX44" fmla="*/ 2374711 w 2390003"/>
                  <a:gd name="connsiteY44" fmla="*/ 1146412 h 1269242"/>
                  <a:gd name="connsiteX45" fmla="*/ 2388358 w 2390003"/>
                  <a:gd name="connsiteY45" fmla="*/ 1269242 h 126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390003" h="1269242">
                    <a:moveTo>
                      <a:pt x="0" y="1009935"/>
                    </a:moveTo>
                    <a:cubicBezTo>
                      <a:pt x="13031" y="977358"/>
                      <a:pt x="27337" y="928007"/>
                      <a:pt x="54591" y="900752"/>
                    </a:cubicBezTo>
                    <a:cubicBezTo>
                      <a:pt x="66189" y="889154"/>
                      <a:pt x="81886" y="882555"/>
                      <a:pt x="95534" y="873457"/>
                    </a:cubicBezTo>
                    <a:cubicBezTo>
                      <a:pt x="100083" y="859809"/>
                      <a:pt x="102748" y="845381"/>
                      <a:pt x="109182" y="832514"/>
                    </a:cubicBezTo>
                    <a:cubicBezTo>
                      <a:pt x="116518" y="817843"/>
                      <a:pt x="130872" y="806985"/>
                      <a:pt x="136478" y="791570"/>
                    </a:cubicBezTo>
                    <a:cubicBezTo>
                      <a:pt x="186516" y="653966"/>
                      <a:pt x="124355" y="708666"/>
                      <a:pt x="204716" y="655093"/>
                    </a:cubicBezTo>
                    <a:cubicBezTo>
                      <a:pt x="222913" y="627797"/>
                      <a:pt x="252875" y="605374"/>
                      <a:pt x="259308" y="573206"/>
                    </a:cubicBezTo>
                    <a:cubicBezTo>
                      <a:pt x="269073" y="524381"/>
                      <a:pt x="265107" y="499167"/>
                      <a:pt x="300251" y="464024"/>
                    </a:cubicBezTo>
                    <a:cubicBezTo>
                      <a:pt x="311849" y="452426"/>
                      <a:pt x="327546" y="445827"/>
                      <a:pt x="341194" y="436729"/>
                    </a:cubicBezTo>
                    <a:lnTo>
                      <a:pt x="382137" y="313899"/>
                    </a:lnTo>
                    <a:cubicBezTo>
                      <a:pt x="386686" y="300251"/>
                      <a:pt x="381828" y="276444"/>
                      <a:pt x="395785" y="272955"/>
                    </a:cubicBezTo>
                    <a:lnTo>
                      <a:pt x="450376" y="259308"/>
                    </a:lnTo>
                    <a:cubicBezTo>
                      <a:pt x="523164" y="150126"/>
                      <a:pt x="427632" y="282051"/>
                      <a:pt x="518615" y="191069"/>
                    </a:cubicBezTo>
                    <a:cubicBezTo>
                      <a:pt x="530213" y="179471"/>
                      <a:pt x="533567" y="160927"/>
                      <a:pt x="545911" y="150126"/>
                    </a:cubicBezTo>
                    <a:cubicBezTo>
                      <a:pt x="570599" y="128524"/>
                      <a:pt x="627797" y="95535"/>
                      <a:pt x="627797" y="95535"/>
                    </a:cubicBezTo>
                    <a:cubicBezTo>
                      <a:pt x="642596" y="51137"/>
                      <a:pt x="634076" y="48768"/>
                      <a:pt x="682388" y="27296"/>
                    </a:cubicBezTo>
                    <a:cubicBezTo>
                      <a:pt x="708680" y="15611"/>
                      <a:pt x="764275" y="0"/>
                      <a:pt x="764275" y="0"/>
                    </a:cubicBezTo>
                    <a:cubicBezTo>
                      <a:pt x="797576" y="11101"/>
                      <a:pt x="819704" y="14487"/>
                      <a:pt x="846161" y="40944"/>
                    </a:cubicBezTo>
                    <a:cubicBezTo>
                      <a:pt x="857759" y="52542"/>
                      <a:pt x="859548" y="73194"/>
                      <a:pt x="873457" y="81887"/>
                    </a:cubicBezTo>
                    <a:cubicBezTo>
                      <a:pt x="897855" y="97136"/>
                      <a:pt x="955343" y="109182"/>
                      <a:pt x="955343" y="109182"/>
                    </a:cubicBezTo>
                    <a:cubicBezTo>
                      <a:pt x="968991" y="118281"/>
                      <a:pt x="984688" y="124879"/>
                      <a:pt x="996287" y="136478"/>
                    </a:cubicBezTo>
                    <a:cubicBezTo>
                      <a:pt x="1087275" y="227466"/>
                      <a:pt x="955339" y="131925"/>
                      <a:pt x="1064525" y="204717"/>
                    </a:cubicBezTo>
                    <a:cubicBezTo>
                      <a:pt x="1073624" y="218365"/>
                      <a:pt x="1085159" y="230671"/>
                      <a:pt x="1091821" y="245660"/>
                    </a:cubicBezTo>
                    <a:cubicBezTo>
                      <a:pt x="1103506" y="271952"/>
                      <a:pt x="1091821" y="318448"/>
                      <a:pt x="1119116" y="327546"/>
                    </a:cubicBezTo>
                    <a:lnTo>
                      <a:pt x="1160060" y="341194"/>
                    </a:lnTo>
                    <a:cubicBezTo>
                      <a:pt x="1169158" y="354842"/>
                      <a:pt x="1180020" y="367467"/>
                      <a:pt x="1187355" y="382138"/>
                    </a:cubicBezTo>
                    <a:cubicBezTo>
                      <a:pt x="1193789" y="395005"/>
                      <a:pt x="1189297" y="414719"/>
                      <a:pt x="1201003" y="423081"/>
                    </a:cubicBezTo>
                    <a:cubicBezTo>
                      <a:pt x="1224416" y="439804"/>
                      <a:pt x="1282890" y="450376"/>
                      <a:pt x="1282890" y="450376"/>
                    </a:cubicBezTo>
                    <a:cubicBezTo>
                      <a:pt x="1291988" y="464024"/>
                      <a:pt x="1296276" y="482627"/>
                      <a:pt x="1310185" y="491320"/>
                    </a:cubicBezTo>
                    <a:cubicBezTo>
                      <a:pt x="1334584" y="506569"/>
                      <a:pt x="1392072" y="518615"/>
                      <a:pt x="1392072" y="518615"/>
                    </a:cubicBezTo>
                    <a:cubicBezTo>
                      <a:pt x="1396621" y="532263"/>
                      <a:pt x="1398733" y="546983"/>
                      <a:pt x="1405719" y="559558"/>
                    </a:cubicBezTo>
                    <a:cubicBezTo>
                      <a:pt x="1421651" y="588235"/>
                      <a:pt x="1460311" y="641445"/>
                      <a:pt x="1460311" y="641445"/>
                    </a:cubicBezTo>
                    <a:cubicBezTo>
                      <a:pt x="1464860" y="655093"/>
                      <a:pt x="1460601" y="677045"/>
                      <a:pt x="1473958" y="682388"/>
                    </a:cubicBezTo>
                    <a:cubicBezTo>
                      <a:pt x="1512207" y="697688"/>
                      <a:pt x="1556072" y="689772"/>
                      <a:pt x="1596788" y="696036"/>
                    </a:cubicBezTo>
                    <a:cubicBezTo>
                      <a:pt x="1615327" y="698888"/>
                      <a:pt x="1633413" y="704294"/>
                      <a:pt x="1651379" y="709684"/>
                    </a:cubicBezTo>
                    <a:cubicBezTo>
                      <a:pt x="1678938" y="717952"/>
                      <a:pt x="1733266" y="736979"/>
                      <a:pt x="1733266" y="736979"/>
                    </a:cubicBezTo>
                    <a:cubicBezTo>
                      <a:pt x="1746914" y="746078"/>
                      <a:pt x="1759220" y="757613"/>
                      <a:pt x="1774209" y="764275"/>
                    </a:cubicBezTo>
                    <a:cubicBezTo>
                      <a:pt x="1816924" y="783260"/>
                      <a:pt x="1865320" y="793876"/>
                      <a:pt x="1910687" y="805218"/>
                    </a:cubicBezTo>
                    <a:cubicBezTo>
                      <a:pt x="1919785" y="818866"/>
                      <a:pt x="1922567" y="840556"/>
                      <a:pt x="1937982" y="846161"/>
                    </a:cubicBezTo>
                    <a:cubicBezTo>
                      <a:pt x="2025082" y="877834"/>
                      <a:pt x="2066658" y="836412"/>
                      <a:pt x="2142699" y="887105"/>
                    </a:cubicBezTo>
                    <a:cubicBezTo>
                      <a:pt x="2156347" y="896203"/>
                      <a:pt x="2168653" y="907738"/>
                      <a:pt x="2183642" y="914400"/>
                    </a:cubicBezTo>
                    <a:cubicBezTo>
                      <a:pt x="2209934" y="926085"/>
                      <a:pt x="2265528" y="941696"/>
                      <a:pt x="2265528" y="941696"/>
                    </a:cubicBezTo>
                    <a:cubicBezTo>
                      <a:pt x="2299836" y="1044617"/>
                      <a:pt x="2253554" y="917745"/>
                      <a:pt x="2306472" y="1023582"/>
                    </a:cubicBezTo>
                    <a:cubicBezTo>
                      <a:pt x="2312906" y="1036449"/>
                      <a:pt x="2313132" y="1051950"/>
                      <a:pt x="2320119" y="1064526"/>
                    </a:cubicBezTo>
                    <a:cubicBezTo>
                      <a:pt x="2336051" y="1093203"/>
                      <a:pt x="2374711" y="1146412"/>
                      <a:pt x="2374711" y="1146412"/>
                    </a:cubicBezTo>
                    <a:cubicBezTo>
                      <a:pt x="2396989" y="1213250"/>
                      <a:pt x="2388358" y="1172969"/>
                      <a:pt x="2388358" y="1269242"/>
                    </a:cubicBezTo>
                  </a:path>
                </a:pathLst>
              </a:custGeom>
              <a:ln w="381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Forma livre 6"/>
              <p:cNvSpPr/>
              <p:nvPr/>
            </p:nvSpPr>
            <p:spPr>
              <a:xfrm>
                <a:off x="4612943" y="3357349"/>
                <a:ext cx="245660" cy="2129051"/>
              </a:xfrm>
              <a:custGeom>
                <a:avLst/>
                <a:gdLst>
                  <a:gd name="connsiteX0" fmla="*/ 0 w 245660"/>
                  <a:gd name="connsiteY0" fmla="*/ 0 h 2129051"/>
                  <a:gd name="connsiteX1" fmla="*/ 13648 w 245660"/>
                  <a:gd name="connsiteY1" fmla="*/ 832514 h 2129051"/>
                  <a:gd name="connsiteX2" fmla="*/ 40944 w 245660"/>
                  <a:gd name="connsiteY2" fmla="*/ 982639 h 2129051"/>
                  <a:gd name="connsiteX3" fmla="*/ 68239 w 245660"/>
                  <a:gd name="connsiteY3" fmla="*/ 1323833 h 2129051"/>
                  <a:gd name="connsiteX4" fmla="*/ 81887 w 245660"/>
                  <a:gd name="connsiteY4" fmla="*/ 1364776 h 2129051"/>
                  <a:gd name="connsiteX5" fmla="*/ 109182 w 245660"/>
                  <a:gd name="connsiteY5" fmla="*/ 1405720 h 2129051"/>
                  <a:gd name="connsiteX6" fmla="*/ 122830 w 245660"/>
                  <a:gd name="connsiteY6" fmla="*/ 1473958 h 2129051"/>
                  <a:gd name="connsiteX7" fmla="*/ 150126 w 245660"/>
                  <a:gd name="connsiteY7" fmla="*/ 1678675 h 2129051"/>
                  <a:gd name="connsiteX8" fmla="*/ 163773 w 245660"/>
                  <a:gd name="connsiteY8" fmla="*/ 1760561 h 2129051"/>
                  <a:gd name="connsiteX9" fmla="*/ 177421 w 245660"/>
                  <a:gd name="connsiteY9" fmla="*/ 1801505 h 2129051"/>
                  <a:gd name="connsiteX10" fmla="*/ 204717 w 245660"/>
                  <a:gd name="connsiteY10" fmla="*/ 1978926 h 2129051"/>
                  <a:gd name="connsiteX11" fmla="*/ 232012 w 245660"/>
                  <a:gd name="connsiteY11" fmla="*/ 2088108 h 2129051"/>
                  <a:gd name="connsiteX12" fmla="*/ 245660 w 245660"/>
                  <a:gd name="connsiteY12" fmla="*/ 2129051 h 2129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5660" h="2129051">
                    <a:moveTo>
                      <a:pt x="0" y="0"/>
                    </a:moveTo>
                    <a:cubicBezTo>
                      <a:pt x="4549" y="277505"/>
                      <a:pt x="5367" y="555096"/>
                      <a:pt x="13648" y="832514"/>
                    </a:cubicBezTo>
                    <a:cubicBezTo>
                      <a:pt x="14261" y="853038"/>
                      <a:pt x="35993" y="957885"/>
                      <a:pt x="40944" y="982639"/>
                    </a:cubicBezTo>
                    <a:cubicBezTo>
                      <a:pt x="48015" y="1124061"/>
                      <a:pt x="38694" y="1205656"/>
                      <a:pt x="68239" y="1323833"/>
                    </a:cubicBezTo>
                    <a:cubicBezTo>
                      <a:pt x="71728" y="1337789"/>
                      <a:pt x="75453" y="1351909"/>
                      <a:pt x="81887" y="1364776"/>
                    </a:cubicBezTo>
                    <a:cubicBezTo>
                      <a:pt x="89222" y="1379447"/>
                      <a:pt x="100084" y="1392072"/>
                      <a:pt x="109182" y="1405720"/>
                    </a:cubicBezTo>
                    <a:cubicBezTo>
                      <a:pt x="113731" y="1428466"/>
                      <a:pt x="120120" y="1450920"/>
                      <a:pt x="122830" y="1473958"/>
                    </a:cubicBezTo>
                    <a:cubicBezTo>
                      <a:pt x="147118" y="1680404"/>
                      <a:pt x="116674" y="1578321"/>
                      <a:pt x="150126" y="1678675"/>
                    </a:cubicBezTo>
                    <a:cubicBezTo>
                      <a:pt x="154675" y="1705970"/>
                      <a:pt x="157770" y="1733548"/>
                      <a:pt x="163773" y="1760561"/>
                    </a:cubicBezTo>
                    <a:cubicBezTo>
                      <a:pt x="166894" y="1774605"/>
                      <a:pt x="174847" y="1787351"/>
                      <a:pt x="177421" y="1801505"/>
                    </a:cubicBezTo>
                    <a:cubicBezTo>
                      <a:pt x="210531" y="1983607"/>
                      <a:pt x="173387" y="1843161"/>
                      <a:pt x="204717" y="1978926"/>
                    </a:cubicBezTo>
                    <a:cubicBezTo>
                      <a:pt x="213152" y="2015479"/>
                      <a:pt x="220149" y="2052519"/>
                      <a:pt x="232012" y="2088108"/>
                    </a:cubicBezTo>
                    <a:lnTo>
                      <a:pt x="245660" y="2129051"/>
                    </a:lnTo>
                  </a:path>
                </a:pathLst>
              </a:cu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Forma livre 7"/>
              <p:cNvSpPr/>
              <p:nvPr/>
            </p:nvSpPr>
            <p:spPr>
              <a:xfrm>
                <a:off x="3302758" y="1050878"/>
                <a:ext cx="600502" cy="1351128"/>
              </a:xfrm>
              <a:custGeom>
                <a:avLst/>
                <a:gdLst>
                  <a:gd name="connsiteX0" fmla="*/ 600502 w 600502"/>
                  <a:gd name="connsiteY0" fmla="*/ 0 h 1351128"/>
                  <a:gd name="connsiteX1" fmla="*/ 559558 w 600502"/>
                  <a:gd name="connsiteY1" fmla="*/ 163773 h 1351128"/>
                  <a:gd name="connsiteX2" fmla="*/ 532263 w 600502"/>
                  <a:gd name="connsiteY2" fmla="*/ 204716 h 1351128"/>
                  <a:gd name="connsiteX3" fmla="*/ 504967 w 600502"/>
                  <a:gd name="connsiteY3" fmla="*/ 286603 h 1351128"/>
                  <a:gd name="connsiteX4" fmla="*/ 423081 w 600502"/>
                  <a:gd name="connsiteY4" fmla="*/ 327546 h 1351128"/>
                  <a:gd name="connsiteX5" fmla="*/ 382138 w 600502"/>
                  <a:gd name="connsiteY5" fmla="*/ 354841 h 1351128"/>
                  <a:gd name="connsiteX6" fmla="*/ 313899 w 600502"/>
                  <a:gd name="connsiteY6" fmla="*/ 368489 h 1351128"/>
                  <a:gd name="connsiteX7" fmla="*/ 272955 w 600502"/>
                  <a:gd name="connsiteY7" fmla="*/ 450376 h 1351128"/>
                  <a:gd name="connsiteX8" fmla="*/ 218364 w 600502"/>
                  <a:gd name="connsiteY8" fmla="*/ 464023 h 1351128"/>
                  <a:gd name="connsiteX9" fmla="*/ 95535 w 600502"/>
                  <a:gd name="connsiteY9" fmla="*/ 518615 h 1351128"/>
                  <a:gd name="connsiteX10" fmla="*/ 68239 w 600502"/>
                  <a:gd name="connsiteY10" fmla="*/ 600501 h 1351128"/>
                  <a:gd name="connsiteX11" fmla="*/ 40943 w 600502"/>
                  <a:gd name="connsiteY11" fmla="*/ 696035 h 1351128"/>
                  <a:gd name="connsiteX12" fmla="*/ 0 w 600502"/>
                  <a:gd name="connsiteY12" fmla="*/ 777922 h 1351128"/>
                  <a:gd name="connsiteX13" fmla="*/ 27296 w 600502"/>
                  <a:gd name="connsiteY13" fmla="*/ 996286 h 1351128"/>
                  <a:gd name="connsiteX14" fmla="*/ 54591 w 600502"/>
                  <a:gd name="connsiteY14" fmla="*/ 1037229 h 1351128"/>
                  <a:gd name="connsiteX15" fmla="*/ 95535 w 600502"/>
                  <a:gd name="connsiteY15" fmla="*/ 1064525 h 1351128"/>
                  <a:gd name="connsiteX16" fmla="*/ 109182 w 600502"/>
                  <a:gd name="connsiteY16" fmla="*/ 1105468 h 1351128"/>
                  <a:gd name="connsiteX17" fmla="*/ 150126 w 600502"/>
                  <a:gd name="connsiteY17" fmla="*/ 1119116 h 1351128"/>
                  <a:gd name="connsiteX18" fmla="*/ 191069 w 600502"/>
                  <a:gd name="connsiteY18" fmla="*/ 1146412 h 1351128"/>
                  <a:gd name="connsiteX19" fmla="*/ 313899 w 600502"/>
                  <a:gd name="connsiteY19" fmla="*/ 1241946 h 1351128"/>
                  <a:gd name="connsiteX20" fmla="*/ 395785 w 600502"/>
                  <a:gd name="connsiteY20" fmla="*/ 1269241 h 1351128"/>
                  <a:gd name="connsiteX21" fmla="*/ 436729 w 600502"/>
                  <a:gd name="connsiteY21" fmla="*/ 1282889 h 1351128"/>
                  <a:gd name="connsiteX22" fmla="*/ 477672 w 600502"/>
                  <a:gd name="connsiteY22" fmla="*/ 1310185 h 1351128"/>
                  <a:gd name="connsiteX23" fmla="*/ 559558 w 600502"/>
                  <a:gd name="connsiteY23" fmla="*/ 1351128 h 1351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502" h="1351128">
                    <a:moveTo>
                      <a:pt x="600502" y="0"/>
                    </a:moveTo>
                    <a:cubicBezTo>
                      <a:pt x="593680" y="40932"/>
                      <a:pt x="583589" y="127726"/>
                      <a:pt x="559558" y="163773"/>
                    </a:cubicBezTo>
                    <a:cubicBezTo>
                      <a:pt x="550460" y="177421"/>
                      <a:pt x="538925" y="189727"/>
                      <a:pt x="532263" y="204716"/>
                    </a:cubicBezTo>
                    <a:cubicBezTo>
                      <a:pt x="520578" y="231008"/>
                      <a:pt x="528907" y="270643"/>
                      <a:pt x="504967" y="286603"/>
                    </a:cubicBezTo>
                    <a:cubicBezTo>
                      <a:pt x="387630" y="364826"/>
                      <a:pt x="536088" y="271042"/>
                      <a:pt x="423081" y="327546"/>
                    </a:cubicBezTo>
                    <a:cubicBezTo>
                      <a:pt x="408410" y="334881"/>
                      <a:pt x="397496" y="349082"/>
                      <a:pt x="382138" y="354841"/>
                    </a:cubicBezTo>
                    <a:cubicBezTo>
                      <a:pt x="360418" y="362986"/>
                      <a:pt x="336645" y="363940"/>
                      <a:pt x="313899" y="368489"/>
                    </a:cubicBezTo>
                    <a:cubicBezTo>
                      <a:pt x="306114" y="391845"/>
                      <a:pt x="295632" y="435258"/>
                      <a:pt x="272955" y="450376"/>
                    </a:cubicBezTo>
                    <a:cubicBezTo>
                      <a:pt x="257348" y="460780"/>
                      <a:pt x="236330" y="458633"/>
                      <a:pt x="218364" y="464023"/>
                    </a:cubicBezTo>
                    <a:cubicBezTo>
                      <a:pt x="129778" y="490599"/>
                      <a:pt x="155366" y="478727"/>
                      <a:pt x="95535" y="518615"/>
                    </a:cubicBezTo>
                    <a:cubicBezTo>
                      <a:pt x="86436" y="545910"/>
                      <a:pt x="75217" y="572588"/>
                      <a:pt x="68239" y="600501"/>
                    </a:cubicBezTo>
                    <a:cubicBezTo>
                      <a:pt x="63866" y="617994"/>
                      <a:pt x="50733" y="676454"/>
                      <a:pt x="40943" y="696035"/>
                    </a:cubicBezTo>
                    <a:cubicBezTo>
                      <a:pt x="-11970" y="801862"/>
                      <a:pt x="34304" y="675011"/>
                      <a:pt x="0" y="777922"/>
                    </a:cubicBezTo>
                    <a:cubicBezTo>
                      <a:pt x="2605" y="811793"/>
                      <a:pt x="-2164" y="937367"/>
                      <a:pt x="27296" y="996286"/>
                    </a:cubicBezTo>
                    <a:cubicBezTo>
                      <a:pt x="34631" y="1010957"/>
                      <a:pt x="42993" y="1025631"/>
                      <a:pt x="54591" y="1037229"/>
                    </a:cubicBezTo>
                    <a:cubicBezTo>
                      <a:pt x="66190" y="1048828"/>
                      <a:pt x="81887" y="1055426"/>
                      <a:pt x="95535" y="1064525"/>
                    </a:cubicBezTo>
                    <a:cubicBezTo>
                      <a:pt x="100084" y="1078173"/>
                      <a:pt x="99010" y="1095296"/>
                      <a:pt x="109182" y="1105468"/>
                    </a:cubicBezTo>
                    <a:cubicBezTo>
                      <a:pt x="119355" y="1115641"/>
                      <a:pt x="137259" y="1112682"/>
                      <a:pt x="150126" y="1119116"/>
                    </a:cubicBezTo>
                    <a:cubicBezTo>
                      <a:pt x="164797" y="1126452"/>
                      <a:pt x="177421" y="1137313"/>
                      <a:pt x="191069" y="1146412"/>
                    </a:cubicBezTo>
                    <a:cubicBezTo>
                      <a:pt x="266941" y="1260220"/>
                      <a:pt x="207542" y="1212940"/>
                      <a:pt x="313899" y="1241946"/>
                    </a:cubicBezTo>
                    <a:cubicBezTo>
                      <a:pt x="341657" y="1249516"/>
                      <a:pt x="368490" y="1260143"/>
                      <a:pt x="395785" y="1269241"/>
                    </a:cubicBezTo>
                    <a:lnTo>
                      <a:pt x="436729" y="1282889"/>
                    </a:lnTo>
                    <a:cubicBezTo>
                      <a:pt x="450377" y="1291988"/>
                      <a:pt x="462683" y="1303523"/>
                      <a:pt x="477672" y="1310185"/>
                    </a:cubicBezTo>
                    <a:cubicBezTo>
                      <a:pt x="563874" y="1348497"/>
                      <a:pt x="559558" y="1307194"/>
                      <a:pt x="559558" y="1351128"/>
                    </a:cubicBezTo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" name="Forma livre 8"/>
              <p:cNvSpPr/>
              <p:nvPr/>
            </p:nvSpPr>
            <p:spPr>
              <a:xfrm>
                <a:off x="4148919" y="2456597"/>
                <a:ext cx="436729" cy="723331"/>
              </a:xfrm>
              <a:custGeom>
                <a:avLst/>
                <a:gdLst>
                  <a:gd name="connsiteX0" fmla="*/ 0 w 436729"/>
                  <a:gd name="connsiteY0" fmla="*/ 0 h 723331"/>
                  <a:gd name="connsiteX1" fmla="*/ 109182 w 436729"/>
                  <a:gd name="connsiteY1" fmla="*/ 40943 h 723331"/>
                  <a:gd name="connsiteX2" fmla="*/ 177421 w 436729"/>
                  <a:gd name="connsiteY2" fmla="*/ 54591 h 723331"/>
                  <a:gd name="connsiteX3" fmla="*/ 218365 w 436729"/>
                  <a:gd name="connsiteY3" fmla="*/ 81887 h 723331"/>
                  <a:gd name="connsiteX4" fmla="*/ 300251 w 436729"/>
                  <a:gd name="connsiteY4" fmla="*/ 204716 h 723331"/>
                  <a:gd name="connsiteX5" fmla="*/ 327547 w 436729"/>
                  <a:gd name="connsiteY5" fmla="*/ 245660 h 723331"/>
                  <a:gd name="connsiteX6" fmla="*/ 368490 w 436729"/>
                  <a:gd name="connsiteY6" fmla="*/ 286603 h 723331"/>
                  <a:gd name="connsiteX7" fmla="*/ 382138 w 436729"/>
                  <a:gd name="connsiteY7" fmla="*/ 382137 h 723331"/>
                  <a:gd name="connsiteX8" fmla="*/ 395785 w 436729"/>
                  <a:gd name="connsiteY8" fmla="*/ 436728 h 723331"/>
                  <a:gd name="connsiteX9" fmla="*/ 409433 w 436729"/>
                  <a:gd name="connsiteY9" fmla="*/ 504967 h 723331"/>
                  <a:gd name="connsiteX10" fmla="*/ 395785 w 436729"/>
                  <a:gd name="connsiteY10" fmla="*/ 545910 h 723331"/>
                  <a:gd name="connsiteX11" fmla="*/ 423081 w 436729"/>
                  <a:gd name="connsiteY11" fmla="*/ 696036 h 723331"/>
                  <a:gd name="connsiteX12" fmla="*/ 436729 w 436729"/>
                  <a:gd name="connsiteY12" fmla="*/ 723331 h 723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729" h="723331">
                    <a:moveTo>
                      <a:pt x="0" y="0"/>
                    </a:moveTo>
                    <a:cubicBezTo>
                      <a:pt x="20884" y="8354"/>
                      <a:pt x="80648" y="33810"/>
                      <a:pt x="109182" y="40943"/>
                    </a:cubicBezTo>
                    <a:cubicBezTo>
                      <a:pt x="131686" y="46569"/>
                      <a:pt x="154675" y="50042"/>
                      <a:pt x="177421" y="54591"/>
                    </a:cubicBezTo>
                    <a:cubicBezTo>
                      <a:pt x="191069" y="63690"/>
                      <a:pt x="207564" y="69543"/>
                      <a:pt x="218365" y="81887"/>
                    </a:cubicBezTo>
                    <a:cubicBezTo>
                      <a:pt x="218371" y="81893"/>
                      <a:pt x="286601" y="184241"/>
                      <a:pt x="300251" y="204716"/>
                    </a:cubicBezTo>
                    <a:cubicBezTo>
                      <a:pt x="309350" y="218364"/>
                      <a:pt x="315948" y="234061"/>
                      <a:pt x="327547" y="245660"/>
                    </a:cubicBezTo>
                    <a:lnTo>
                      <a:pt x="368490" y="286603"/>
                    </a:lnTo>
                    <a:cubicBezTo>
                      <a:pt x="373039" y="318448"/>
                      <a:pt x="376384" y="350488"/>
                      <a:pt x="382138" y="382137"/>
                    </a:cubicBezTo>
                    <a:cubicBezTo>
                      <a:pt x="385493" y="400591"/>
                      <a:pt x="391716" y="418418"/>
                      <a:pt x="395785" y="436728"/>
                    </a:cubicBezTo>
                    <a:cubicBezTo>
                      <a:pt x="400817" y="459372"/>
                      <a:pt x="404884" y="482221"/>
                      <a:pt x="409433" y="504967"/>
                    </a:cubicBezTo>
                    <a:cubicBezTo>
                      <a:pt x="404884" y="518615"/>
                      <a:pt x="395785" y="531524"/>
                      <a:pt x="395785" y="545910"/>
                    </a:cubicBezTo>
                    <a:cubicBezTo>
                      <a:pt x="395785" y="598604"/>
                      <a:pt x="403887" y="648053"/>
                      <a:pt x="423081" y="696036"/>
                    </a:cubicBezTo>
                    <a:cubicBezTo>
                      <a:pt x="426859" y="705481"/>
                      <a:pt x="432180" y="714233"/>
                      <a:pt x="436729" y="723331"/>
                    </a:cubicBezTo>
                  </a:path>
                </a:pathLst>
              </a:cu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2" name="Conector de seta reta 11"/>
            <p:cNvCxnSpPr/>
            <p:nvPr/>
          </p:nvCxnSpPr>
          <p:spPr>
            <a:xfrm>
              <a:off x="5338094" y="2764350"/>
              <a:ext cx="15121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/>
            <p:cNvSpPr txBox="1"/>
            <p:nvPr/>
          </p:nvSpPr>
          <p:spPr>
            <a:xfrm>
              <a:off x="6778254" y="2586390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Encéfalo</a:t>
              </a:r>
              <a:endParaRPr lang="pt-BR" sz="1600" dirty="0"/>
            </a:p>
          </p:txBody>
        </p:sp>
        <p:sp>
          <p:nvSpPr>
            <p:cNvPr id="16" name="Forma livre 15"/>
            <p:cNvSpPr/>
            <p:nvPr/>
          </p:nvSpPr>
          <p:spPr>
            <a:xfrm>
              <a:off x="5143252" y="2579427"/>
              <a:ext cx="73358" cy="232012"/>
            </a:xfrm>
            <a:custGeom>
              <a:avLst/>
              <a:gdLst>
                <a:gd name="connsiteX0" fmla="*/ 27300 w 73358"/>
                <a:gd name="connsiteY0" fmla="*/ 0 h 232012"/>
                <a:gd name="connsiteX1" fmla="*/ 27300 w 73358"/>
                <a:gd name="connsiteY1" fmla="*/ 109182 h 232012"/>
                <a:gd name="connsiteX2" fmla="*/ 68243 w 73358"/>
                <a:gd name="connsiteY2" fmla="*/ 122830 h 232012"/>
                <a:gd name="connsiteX3" fmla="*/ 68243 w 73358"/>
                <a:gd name="connsiteY3" fmla="*/ 232012 h 23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58" h="232012">
                  <a:moveTo>
                    <a:pt x="27300" y="0"/>
                  </a:moveTo>
                  <a:cubicBezTo>
                    <a:pt x="6865" y="51087"/>
                    <a:pt x="-22258" y="69536"/>
                    <a:pt x="27300" y="109182"/>
                  </a:cubicBezTo>
                  <a:cubicBezTo>
                    <a:pt x="38534" y="118169"/>
                    <a:pt x="63694" y="109182"/>
                    <a:pt x="68243" y="122830"/>
                  </a:cubicBezTo>
                  <a:cubicBezTo>
                    <a:pt x="79752" y="157356"/>
                    <a:pt x="68243" y="195618"/>
                    <a:pt x="68243" y="232012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Forma livre 16"/>
            <p:cNvSpPr/>
            <p:nvPr/>
          </p:nvSpPr>
          <p:spPr>
            <a:xfrm>
              <a:off x="5279734" y="2593075"/>
              <a:ext cx="150125" cy="122829"/>
            </a:xfrm>
            <a:custGeom>
              <a:avLst/>
              <a:gdLst>
                <a:gd name="connsiteX0" fmla="*/ 0 w 150125"/>
                <a:gd name="connsiteY0" fmla="*/ 0 h 122829"/>
                <a:gd name="connsiteX1" fmla="*/ 68239 w 150125"/>
                <a:gd name="connsiteY1" fmla="*/ 40943 h 122829"/>
                <a:gd name="connsiteX2" fmla="*/ 81886 w 150125"/>
                <a:gd name="connsiteY2" fmla="*/ 81886 h 122829"/>
                <a:gd name="connsiteX3" fmla="*/ 122830 w 150125"/>
                <a:gd name="connsiteY3" fmla="*/ 95534 h 122829"/>
                <a:gd name="connsiteX4" fmla="*/ 150125 w 150125"/>
                <a:gd name="connsiteY4" fmla="*/ 122829 h 12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125" h="122829">
                  <a:moveTo>
                    <a:pt x="0" y="0"/>
                  </a:moveTo>
                  <a:cubicBezTo>
                    <a:pt x="22746" y="13648"/>
                    <a:pt x="49482" y="22186"/>
                    <a:pt x="68239" y="40943"/>
                  </a:cubicBezTo>
                  <a:cubicBezTo>
                    <a:pt x="78411" y="51115"/>
                    <a:pt x="71714" y="71714"/>
                    <a:pt x="81886" y="81886"/>
                  </a:cubicBezTo>
                  <a:cubicBezTo>
                    <a:pt x="92059" y="92059"/>
                    <a:pt x="110494" y="88132"/>
                    <a:pt x="122830" y="95534"/>
                  </a:cubicBezTo>
                  <a:cubicBezTo>
                    <a:pt x="133863" y="102154"/>
                    <a:pt x="141027" y="113731"/>
                    <a:pt x="150125" y="122829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Forma livre 17"/>
            <p:cNvSpPr/>
            <p:nvPr/>
          </p:nvSpPr>
          <p:spPr>
            <a:xfrm>
              <a:off x="5006779" y="2497540"/>
              <a:ext cx="136477" cy="68239"/>
            </a:xfrm>
            <a:custGeom>
              <a:avLst/>
              <a:gdLst>
                <a:gd name="connsiteX0" fmla="*/ 136477 w 136477"/>
                <a:gd name="connsiteY0" fmla="*/ 68239 h 68239"/>
                <a:gd name="connsiteX1" fmla="*/ 68238 w 136477"/>
                <a:gd name="connsiteY1" fmla="*/ 27296 h 68239"/>
                <a:gd name="connsiteX2" fmla="*/ 27295 w 136477"/>
                <a:gd name="connsiteY2" fmla="*/ 13648 h 68239"/>
                <a:gd name="connsiteX3" fmla="*/ 0 w 136477"/>
                <a:gd name="connsiteY3" fmla="*/ 0 h 6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68239">
                  <a:moveTo>
                    <a:pt x="136477" y="68239"/>
                  </a:moveTo>
                  <a:cubicBezTo>
                    <a:pt x="113731" y="54591"/>
                    <a:pt x="91964" y="39159"/>
                    <a:pt x="68238" y="27296"/>
                  </a:cubicBezTo>
                  <a:cubicBezTo>
                    <a:pt x="55371" y="20862"/>
                    <a:pt x="40652" y="18991"/>
                    <a:pt x="27295" y="13648"/>
                  </a:cubicBezTo>
                  <a:cubicBezTo>
                    <a:pt x="17850" y="9870"/>
                    <a:pt x="9098" y="4549"/>
                    <a:pt x="0" y="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Forma livre 18"/>
            <p:cNvSpPr/>
            <p:nvPr/>
          </p:nvSpPr>
          <p:spPr>
            <a:xfrm>
              <a:off x="5223170" y="2374710"/>
              <a:ext cx="70212" cy="177421"/>
            </a:xfrm>
            <a:custGeom>
              <a:avLst/>
              <a:gdLst>
                <a:gd name="connsiteX0" fmla="*/ 70212 w 70212"/>
                <a:gd name="connsiteY0" fmla="*/ 177421 h 177421"/>
                <a:gd name="connsiteX1" fmla="*/ 1973 w 70212"/>
                <a:gd name="connsiteY1" fmla="*/ 163774 h 177421"/>
                <a:gd name="connsiteX2" fmla="*/ 29268 w 70212"/>
                <a:gd name="connsiteY2" fmla="*/ 122830 h 177421"/>
                <a:gd name="connsiteX3" fmla="*/ 42916 w 70212"/>
                <a:gd name="connsiteY3" fmla="*/ 0 h 17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12" h="177421">
                  <a:moveTo>
                    <a:pt x="70212" y="177421"/>
                  </a:moveTo>
                  <a:cubicBezTo>
                    <a:pt x="47466" y="172872"/>
                    <a:pt x="15891" y="182331"/>
                    <a:pt x="1973" y="163774"/>
                  </a:cubicBezTo>
                  <a:cubicBezTo>
                    <a:pt x="-7869" y="150652"/>
                    <a:pt x="21933" y="137501"/>
                    <a:pt x="29268" y="122830"/>
                  </a:cubicBezTo>
                  <a:cubicBezTo>
                    <a:pt x="51548" y="78270"/>
                    <a:pt x="42916" y="54004"/>
                    <a:pt x="42916" y="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5470802" y="2388358"/>
              <a:ext cx="68304" cy="136478"/>
            </a:xfrm>
            <a:custGeom>
              <a:avLst/>
              <a:gdLst>
                <a:gd name="connsiteX0" fmla="*/ 0 w 68304"/>
                <a:gd name="connsiteY0" fmla="*/ 136478 h 136478"/>
                <a:gd name="connsiteX1" fmla="*/ 68239 w 68304"/>
                <a:gd name="connsiteY1" fmla="*/ 0 h 13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304" h="136478">
                  <a:moveTo>
                    <a:pt x="0" y="136478"/>
                  </a:moveTo>
                  <a:cubicBezTo>
                    <a:pt x="73061" y="19580"/>
                    <a:pt x="68239" y="70214"/>
                    <a:pt x="68239" y="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2" name="Conector de seta reta 21"/>
            <p:cNvCxnSpPr/>
            <p:nvPr/>
          </p:nvCxnSpPr>
          <p:spPr>
            <a:xfrm>
              <a:off x="4523650" y="3556438"/>
              <a:ext cx="15121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/>
            <p:cNvSpPr txBox="1"/>
            <p:nvPr/>
          </p:nvSpPr>
          <p:spPr>
            <a:xfrm>
              <a:off x="5963810" y="3378478"/>
              <a:ext cx="1606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 smtClean="0"/>
                <a:t>Medula Espinhal</a:t>
              </a:r>
              <a:endParaRPr lang="pt-BR" sz="1600" dirty="0"/>
            </a:p>
          </p:txBody>
        </p:sp>
        <p:sp>
          <p:nvSpPr>
            <p:cNvPr id="24" name="Forma livre 23"/>
            <p:cNvSpPr/>
            <p:nvPr/>
          </p:nvSpPr>
          <p:spPr>
            <a:xfrm>
              <a:off x="4512602" y="2934269"/>
              <a:ext cx="125687" cy="259307"/>
            </a:xfrm>
            <a:custGeom>
              <a:avLst/>
              <a:gdLst>
                <a:gd name="connsiteX0" fmla="*/ 125687 w 125687"/>
                <a:gd name="connsiteY0" fmla="*/ 0 h 259307"/>
                <a:gd name="connsiteX1" fmla="*/ 98391 w 125687"/>
                <a:gd name="connsiteY1" fmla="*/ 68238 h 259307"/>
                <a:gd name="connsiteX2" fmla="*/ 84744 w 125687"/>
                <a:gd name="connsiteY2" fmla="*/ 109182 h 259307"/>
                <a:gd name="connsiteX3" fmla="*/ 2857 w 125687"/>
                <a:gd name="connsiteY3" fmla="*/ 259307 h 25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87" h="259307">
                  <a:moveTo>
                    <a:pt x="125687" y="0"/>
                  </a:moveTo>
                  <a:cubicBezTo>
                    <a:pt x="116588" y="22746"/>
                    <a:pt x="106993" y="45300"/>
                    <a:pt x="98391" y="68238"/>
                  </a:cubicBezTo>
                  <a:cubicBezTo>
                    <a:pt x="93340" y="81708"/>
                    <a:pt x="94916" y="99009"/>
                    <a:pt x="84744" y="109182"/>
                  </a:cubicBezTo>
                  <a:cubicBezTo>
                    <a:pt x="-23639" y="217567"/>
                    <a:pt x="2857" y="95896"/>
                    <a:pt x="2857" y="259307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Forma livre 24"/>
            <p:cNvSpPr/>
            <p:nvPr/>
          </p:nvSpPr>
          <p:spPr>
            <a:xfrm>
              <a:off x="4651937" y="2988860"/>
              <a:ext cx="95534" cy="95644"/>
            </a:xfrm>
            <a:custGeom>
              <a:avLst/>
              <a:gdLst>
                <a:gd name="connsiteX0" fmla="*/ 0 w 95534"/>
                <a:gd name="connsiteY0" fmla="*/ 0 h 95644"/>
                <a:gd name="connsiteX1" fmla="*/ 68239 w 95534"/>
                <a:gd name="connsiteY1" fmla="*/ 54591 h 95644"/>
                <a:gd name="connsiteX2" fmla="*/ 95534 w 95534"/>
                <a:gd name="connsiteY2" fmla="*/ 95534 h 9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34" h="95644">
                  <a:moveTo>
                    <a:pt x="0" y="0"/>
                  </a:moveTo>
                  <a:cubicBezTo>
                    <a:pt x="22746" y="18197"/>
                    <a:pt x="49282" y="32474"/>
                    <a:pt x="68239" y="54591"/>
                  </a:cubicBezTo>
                  <a:cubicBezTo>
                    <a:pt x="107032" y="99850"/>
                    <a:pt x="60003" y="95534"/>
                    <a:pt x="95534" y="95534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Forma livre 25"/>
            <p:cNvSpPr/>
            <p:nvPr/>
          </p:nvSpPr>
          <p:spPr>
            <a:xfrm>
              <a:off x="4608570" y="3043451"/>
              <a:ext cx="236328" cy="2033516"/>
            </a:xfrm>
            <a:custGeom>
              <a:avLst/>
              <a:gdLst>
                <a:gd name="connsiteX0" fmla="*/ 16071 w 236328"/>
                <a:gd name="connsiteY0" fmla="*/ 0 h 2033516"/>
                <a:gd name="connsiteX1" fmla="*/ 16071 w 236328"/>
                <a:gd name="connsiteY1" fmla="*/ 818865 h 2033516"/>
                <a:gd name="connsiteX2" fmla="*/ 43367 w 236328"/>
                <a:gd name="connsiteY2" fmla="*/ 900752 h 2033516"/>
                <a:gd name="connsiteX3" fmla="*/ 16071 w 236328"/>
                <a:gd name="connsiteY3" fmla="*/ 982639 h 2033516"/>
                <a:gd name="connsiteX4" fmla="*/ 43367 w 236328"/>
                <a:gd name="connsiteY4" fmla="*/ 1064525 h 2033516"/>
                <a:gd name="connsiteX5" fmla="*/ 70662 w 236328"/>
                <a:gd name="connsiteY5" fmla="*/ 1214650 h 2033516"/>
                <a:gd name="connsiteX6" fmla="*/ 97958 w 236328"/>
                <a:gd name="connsiteY6" fmla="*/ 1337480 h 2033516"/>
                <a:gd name="connsiteX7" fmla="*/ 111606 w 236328"/>
                <a:gd name="connsiteY7" fmla="*/ 1501253 h 2033516"/>
                <a:gd name="connsiteX8" fmla="*/ 152549 w 236328"/>
                <a:gd name="connsiteY8" fmla="*/ 1542197 h 2033516"/>
                <a:gd name="connsiteX9" fmla="*/ 166197 w 236328"/>
                <a:gd name="connsiteY9" fmla="*/ 1719618 h 2033516"/>
                <a:gd name="connsiteX10" fmla="*/ 193492 w 236328"/>
                <a:gd name="connsiteY10" fmla="*/ 1801504 h 2033516"/>
                <a:gd name="connsiteX11" fmla="*/ 207140 w 236328"/>
                <a:gd name="connsiteY11" fmla="*/ 1924334 h 2033516"/>
                <a:gd name="connsiteX12" fmla="*/ 234435 w 236328"/>
                <a:gd name="connsiteY12" fmla="*/ 2033516 h 203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28" h="2033516">
                  <a:moveTo>
                    <a:pt x="16071" y="0"/>
                  </a:moveTo>
                  <a:cubicBezTo>
                    <a:pt x="574" y="340932"/>
                    <a:pt x="-10575" y="428064"/>
                    <a:pt x="16071" y="818865"/>
                  </a:cubicBezTo>
                  <a:cubicBezTo>
                    <a:pt x="18028" y="847571"/>
                    <a:pt x="43367" y="900752"/>
                    <a:pt x="43367" y="900752"/>
                  </a:cubicBezTo>
                  <a:cubicBezTo>
                    <a:pt x="34268" y="928048"/>
                    <a:pt x="6972" y="955343"/>
                    <a:pt x="16071" y="982639"/>
                  </a:cubicBezTo>
                  <a:lnTo>
                    <a:pt x="43367" y="1064525"/>
                  </a:lnTo>
                  <a:cubicBezTo>
                    <a:pt x="83584" y="1305825"/>
                    <a:pt x="32513" y="1004828"/>
                    <a:pt x="70662" y="1214650"/>
                  </a:cubicBezTo>
                  <a:cubicBezTo>
                    <a:pt x="89876" y="1320331"/>
                    <a:pt x="73895" y="1265292"/>
                    <a:pt x="97958" y="1337480"/>
                  </a:cubicBezTo>
                  <a:cubicBezTo>
                    <a:pt x="102507" y="1392071"/>
                    <a:pt x="97491" y="1448322"/>
                    <a:pt x="111606" y="1501253"/>
                  </a:cubicBezTo>
                  <a:cubicBezTo>
                    <a:pt x="116579" y="1519902"/>
                    <a:pt x="147868" y="1523472"/>
                    <a:pt x="152549" y="1542197"/>
                  </a:cubicBezTo>
                  <a:cubicBezTo>
                    <a:pt x="166935" y="1599741"/>
                    <a:pt x="156946" y="1661029"/>
                    <a:pt x="166197" y="1719618"/>
                  </a:cubicBezTo>
                  <a:cubicBezTo>
                    <a:pt x="170684" y="1748038"/>
                    <a:pt x="193492" y="1801504"/>
                    <a:pt x="193492" y="1801504"/>
                  </a:cubicBezTo>
                  <a:cubicBezTo>
                    <a:pt x="198041" y="1842447"/>
                    <a:pt x="197149" y="1884369"/>
                    <a:pt x="207140" y="1924334"/>
                  </a:cubicBezTo>
                  <a:cubicBezTo>
                    <a:pt x="247052" y="2083984"/>
                    <a:pt x="234435" y="1810501"/>
                    <a:pt x="234435" y="2033516"/>
                  </a:cubicBezTo>
                </a:path>
              </a:pathLst>
            </a:cu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Forma livre 26"/>
            <p:cNvSpPr/>
            <p:nvPr/>
          </p:nvSpPr>
          <p:spPr>
            <a:xfrm>
              <a:off x="4488164" y="3289110"/>
              <a:ext cx="109182" cy="150126"/>
            </a:xfrm>
            <a:custGeom>
              <a:avLst/>
              <a:gdLst>
                <a:gd name="connsiteX0" fmla="*/ 109182 w 109182"/>
                <a:gd name="connsiteY0" fmla="*/ 0 h 150126"/>
                <a:gd name="connsiteX1" fmla="*/ 68238 w 109182"/>
                <a:gd name="connsiteY1" fmla="*/ 68239 h 150126"/>
                <a:gd name="connsiteX2" fmla="*/ 27295 w 109182"/>
                <a:gd name="connsiteY2" fmla="*/ 81887 h 150126"/>
                <a:gd name="connsiteX3" fmla="*/ 13647 w 109182"/>
                <a:gd name="connsiteY3" fmla="*/ 122830 h 150126"/>
                <a:gd name="connsiteX4" fmla="*/ 0 w 109182"/>
                <a:gd name="connsiteY4" fmla="*/ 150126 h 15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82" h="150126">
                  <a:moveTo>
                    <a:pt x="109182" y="0"/>
                  </a:moveTo>
                  <a:cubicBezTo>
                    <a:pt x="95534" y="22746"/>
                    <a:pt x="86995" y="49482"/>
                    <a:pt x="68238" y="68239"/>
                  </a:cubicBezTo>
                  <a:cubicBezTo>
                    <a:pt x="58066" y="78411"/>
                    <a:pt x="37467" y="71715"/>
                    <a:pt x="27295" y="81887"/>
                  </a:cubicBezTo>
                  <a:cubicBezTo>
                    <a:pt x="17123" y="92059"/>
                    <a:pt x="18990" y="109473"/>
                    <a:pt x="13647" y="122830"/>
                  </a:cubicBezTo>
                  <a:cubicBezTo>
                    <a:pt x="9869" y="132275"/>
                    <a:pt x="4549" y="141027"/>
                    <a:pt x="0" y="150126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 27"/>
            <p:cNvSpPr/>
            <p:nvPr/>
          </p:nvSpPr>
          <p:spPr>
            <a:xfrm>
              <a:off x="4665585" y="3234519"/>
              <a:ext cx="81886" cy="81887"/>
            </a:xfrm>
            <a:custGeom>
              <a:avLst/>
              <a:gdLst>
                <a:gd name="connsiteX0" fmla="*/ 0 w 81886"/>
                <a:gd name="connsiteY0" fmla="*/ 0 h 81887"/>
                <a:gd name="connsiteX1" fmla="*/ 81886 w 81886"/>
                <a:gd name="connsiteY1" fmla="*/ 81887 h 8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886" h="81887">
                  <a:moveTo>
                    <a:pt x="0" y="0"/>
                  </a:moveTo>
                  <a:cubicBezTo>
                    <a:pt x="60946" y="76182"/>
                    <a:pt x="28537" y="55212"/>
                    <a:pt x="81886" y="81887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2481943" y="2306472"/>
              <a:ext cx="33393" cy="272955"/>
            </a:xfrm>
            <a:custGeom>
              <a:avLst/>
              <a:gdLst>
                <a:gd name="connsiteX0" fmla="*/ 0 w 33393"/>
                <a:gd name="connsiteY0" fmla="*/ 0 h 272955"/>
                <a:gd name="connsiteX1" fmla="*/ 27295 w 33393"/>
                <a:gd name="connsiteY1" fmla="*/ 272955 h 27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93" h="272955">
                  <a:moveTo>
                    <a:pt x="0" y="0"/>
                  </a:moveTo>
                  <a:cubicBezTo>
                    <a:pt x="52638" y="131596"/>
                    <a:pt x="27295" y="43740"/>
                    <a:pt x="27295" y="272955"/>
                  </a:cubicBezTo>
                </a:path>
              </a:pathLst>
            </a:cu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Forma livre 30"/>
            <p:cNvSpPr/>
            <p:nvPr/>
          </p:nvSpPr>
          <p:spPr>
            <a:xfrm>
              <a:off x="2304522" y="2388358"/>
              <a:ext cx="136477" cy="122830"/>
            </a:xfrm>
            <a:custGeom>
              <a:avLst/>
              <a:gdLst>
                <a:gd name="connsiteX0" fmla="*/ 136477 w 136477"/>
                <a:gd name="connsiteY0" fmla="*/ 0 h 122830"/>
                <a:gd name="connsiteX1" fmla="*/ 68239 w 136477"/>
                <a:gd name="connsiteY1" fmla="*/ 13648 h 122830"/>
                <a:gd name="connsiteX2" fmla="*/ 27295 w 136477"/>
                <a:gd name="connsiteY2" fmla="*/ 95535 h 122830"/>
                <a:gd name="connsiteX3" fmla="*/ 0 w 136477"/>
                <a:gd name="connsiteY3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77" h="122830">
                  <a:moveTo>
                    <a:pt x="136477" y="0"/>
                  </a:moveTo>
                  <a:cubicBezTo>
                    <a:pt x="113731" y="4549"/>
                    <a:pt x="88379" y="2139"/>
                    <a:pt x="68239" y="13648"/>
                  </a:cubicBezTo>
                  <a:cubicBezTo>
                    <a:pt x="36727" y="31655"/>
                    <a:pt x="42829" y="69645"/>
                    <a:pt x="27295" y="95535"/>
                  </a:cubicBezTo>
                  <a:cubicBezTo>
                    <a:pt x="20675" y="106568"/>
                    <a:pt x="9098" y="113732"/>
                    <a:pt x="0" y="122830"/>
                  </a:cubicBezTo>
                </a:path>
              </a:pathLst>
            </a:custGeom>
            <a:ln w="28575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 31"/>
            <p:cNvSpPr/>
            <p:nvPr/>
          </p:nvSpPr>
          <p:spPr>
            <a:xfrm>
              <a:off x="4515433" y="3616657"/>
              <a:ext cx="109208" cy="177429"/>
            </a:xfrm>
            <a:custGeom>
              <a:avLst/>
              <a:gdLst>
                <a:gd name="connsiteX0" fmla="*/ 109208 w 109208"/>
                <a:gd name="connsiteY0" fmla="*/ 0 h 177429"/>
                <a:gd name="connsiteX1" fmla="*/ 40969 w 109208"/>
                <a:gd name="connsiteY1" fmla="*/ 68239 h 177429"/>
                <a:gd name="connsiteX2" fmla="*/ 27322 w 109208"/>
                <a:gd name="connsiteY2" fmla="*/ 136477 h 177429"/>
                <a:gd name="connsiteX3" fmla="*/ 13674 w 109208"/>
                <a:gd name="connsiteY3" fmla="*/ 163773 h 17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08" h="177429">
                  <a:moveTo>
                    <a:pt x="109208" y="0"/>
                  </a:moveTo>
                  <a:cubicBezTo>
                    <a:pt x="86462" y="22746"/>
                    <a:pt x="57519" y="40655"/>
                    <a:pt x="40969" y="68239"/>
                  </a:cubicBezTo>
                  <a:cubicBezTo>
                    <a:pt x="29035" y="88130"/>
                    <a:pt x="35467" y="114757"/>
                    <a:pt x="27322" y="136477"/>
                  </a:cubicBezTo>
                  <a:cubicBezTo>
                    <a:pt x="18063" y="161169"/>
                    <a:pt x="-20047" y="197494"/>
                    <a:pt x="13674" y="163773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Forma livre 32"/>
            <p:cNvSpPr/>
            <p:nvPr/>
          </p:nvSpPr>
          <p:spPr>
            <a:xfrm>
              <a:off x="4638289" y="3521122"/>
              <a:ext cx="95962" cy="122830"/>
            </a:xfrm>
            <a:custGeom>
              <a:avLst/>
              <a:gdLst>
                <a:gd name="connsiteX0" fmla="*/ 0 w 95962"/>
                <a:gd name="connsiteY0" fmla="*/ 0 h 122830"/>
                <a:gd name="connsiteX1" fmla="*/ 54591 w 95962"/>
                <a:gd name="connsiteY1" fmla="*/ 68239 h 122830"/>
                <a:gd name="connsiteX2" fmla="*/ 95534 w 95962"/>
                <a:gd name="connsiteY2" fmla="*/ 122830 h 12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962" h="122830">
                  <a:moveTo>
                    <a:pt x="0" y="0"/>
                  </a:moveTo>
                  <a:cubicBezTo>
                    <a:pt x="18197" y="22746"/>
                    <a:pt x="33993" y="47641"/>
                    <a:pt x="54591" y="68239"/>
                  </a:cubicBezTo>
                  <a:cubicBezTo>
                    <a:pt x="103104" y="116753"/>
                    <a:pt x="95534" y="70163"/>
                    <a:pt x="95534" y="12283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5" name="Conector de seta reta 34"/>
            <p:cNvCxnSpPr>
              <a:stCxn id="24" idx="2"/>
            </p:cNvCxnSpPr>
            <p:nvPr/>
          </p:nvCxnSpPr>
          <p:spPr>
            <a:xfrm>
              <a:off x="4597346" y="3043451"/>
              <a:ext cx="1964884" cy="2047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/>
            <p:cNvSpPr txBox="1"/>
            <p:nvPr/>
          </p:nvSpPr>
          <p:spPr>
            <a:xfrm>
              <a:off x="6521287" y="2893881"/>
              <a:ext cx="2057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>
                  <a:solidFill>
                    <a:srgbClr val="C00000"/>
                  </a:solidFill>
                </a:rPr>
                <a:t>Micro-nadis  se conectam</a:t>
              </a:r>
              <a:endParaRPr lang="pt-BR" sz="1400" dirty="0">
                <a:solidFill>
                  <a:srgbClr val="C00000"/>
                </a:solidFill>
              </a:endParaRPr>
            </a:p>
          </p:txBody>
        </p:sp>
        <p:sp>
          <p:nvSpPr>
            <p:cNvPr id="36" name="Retângulo 35"/>
            <p:cNvSpPr/>
            <p:nvPr/>
          </p:nvSpPr>
          <p:spPr>
            <a:xfrm>
              <a:off x="6527199" y="3049215"/>
              <a:ext cx="2616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</a:rPr>
                <a:t>ao </a:t>
              </a:r>
              <a:r>
                <a:rPr lang="pt-BR" sz="1400" dirty="0" smtClean="0">
                  <a:solidFill>
                    <a:srgbClr val="C00000"/>
                  </a:solidFill>
                </a:rPr>
                <a:t>tronco encefálico...nervo vago</a:t>
              </a:r>
              <a:endParaRPr lang="pt-BR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6" name="Forma livre 5"/>
          <p:cNvSpPr/>
          <p:nvPr/>
        </p:nvSpPr>
        <p:spPr>
          <a:xfrm>
            <a:off x="3889420" y="489397"/>
            <a:ext cx="2215166" cy="2318197"/>
          </a:xfrm>
          <a:custGeom>
            <a:avLst/>
            <a:gdLst>
              <a:gd name="connsiteX0" fmla="*/ 746974 w 2215166"/>
              <a:gd name="connsiteY0" fmla="*/ 2318197 h 2318197"/>
              <a:gd name="connsiteX1" fmla="*/ 811369 w 2215166"/>
              <a:gd name="connsiteY1" fmla="*/ 2292440 h 2318197"/>
              <a:gd name="connsiteX2" fmla="*/ 837126 w 2215166"/>
              <a:gd name="connsiteY2" fmla="*/ 2215166 h 2318197"/>
              <a:gd name="connsiteX3" fmla="*/ 914400 w 2215166"/>
              <a:gd name="connsiteY3" fmla="*/ 2163651 h 2318197"/>
              <a:gd name="connsiteX4" fmla="*/ 1056067 w 2215166"/>
              <a:gd name="connsiteY4" fmla="*/ 2125014 h 2318197"/>
              <a:gd name="connsiteX5" fmla="*/ 1094704 w 2215166"/>
              <a:gd name="connsiteY5" fmla="*/ 2112135 h 2318197"/>
              <a:gd name="connsiteX6" fmla="*/ 1236372 w 2215166"/>
              <a:gd name="connsiteY6" fmla="*/ 2099257 h 2318197"/>
              <a:gd name="connsiteX7" fmla="*/ 1352281 w 2215166"/>
              <a:gd name="connsiteY7" fmla="*/ 2073499 h 2318197"/>
              <a:gd name="connsiteX8" fmla="*/ 1390918 w 2215166"/>
              <a:gd name="connsiteY8" fmla="*/ 2060620 h 2318197"/>
              <a:gd name="connsiteX9" fmla="*/ 1481070 w 2215166"/>
              <a:gd name="connsiteY9" fmla="*/ 2073499 h 2318197"/>
              <a:gd name="connsiteX10" fmla="*/ 1519707 w 2215166"/>
              <a:gd name="connsiteY10" fmla="*/ 2086378 h 2318197"/>
              <a:gd name="connsiteX11" fmla="*/ 1635617 w 2215166"/>
              <a:gd name="connsiteY11" fmla="*/ 2060620 h 2318197"/>
              <a:gd name="connsiteX12" fmla="*/ 1867436 w 2215166"/>
              <a:gd name="connsiteY12" fmla="*/ 2047741 h 2318197"/>
              <a:gd name="connsiteX13" fmla="*/ 1906073 w 2215166"/>
              <a:gd name="connsiteY13" fmla="*/ 2034862 h 2318197"/>
              <a:gd name="connsiteX14" fmla="*/ 1931831 w 2215166"/>
              <a:gd name="connsiteY14" fmla="*/ 1996226 h 2318197"/>
              <a:gd name="connsiteX15" fmla="*/ 1970467 w 2215166"/>
              <a:gd name="connsiteY15" fmla="*/ 1970468 h 2318197"/>
              <a:gd name="connsiteX16" fmla="*/ 2021983 w 2215166"/>
              <a:gd name="connsiteY16" fmla="*/ 1983347 h 2318197"/>
              <a:gd name="connsiteX17" fmla="*/ 2034862 w 2215166"/>
              <a:gd name="connsiteY17" fmla="*/ 1944710 h 2318197"/>
              <a:gd name="connsiteX18" fmla="*/ 2060619 w 2215166"/>
              <a:gd name="connsiteY18" fmla="*/ 1906073 h 2318197"/>
              <a:gd name="connsiteX19" fmla="*/ 2137893 w 2215166"/>
              <a:gd name="connsiteY19" fmla="*/ 1867437 h 2318197"/>
              <a:gd name="connsiteX20" fmla="*/ 2150772 w 2215166"/>
              <a:gd name="connsiteY20" fmla="*/ 1777285 h 2318197"/>
              <a:gd name="connsiteX21" fmla="*/ 2189408 w 2215166"/>
              <a:gd name="connsiteY21" fmla="*/ 1751527 h 2318197"/>
              <a:gd name="connsiteX22" fmla="*/ 2202287 w 2215166"/>
              <a:gd name="connsiteY22" fmla="*/ 1596980 h 2318197"/>
              <a:gd name="connsiteX23" fmla="*/ 2215166 w 2215166"/>
              <a:gd name="connsiteY23" fmla="*/ 1558344 h 2318197"/>
              <a:gd name="connsiteX24" fmla="*/ 2202287 w 2215166"/>
              <a:gd name="connsiteY24" fmla="*/ 1403797 h 2318197"/>
              <a:gd name="connsiteX25" fmla="*/ 2176529 w 2215166"/>
              <a:gd name="connsiteY25" fmla="*/ 1326524 h 2318197"/>
              <a:gd name="connsiteX26" fmla="*/ 2189408 w 2215166"/>
              <a:gd name="connsiteY26" fmla="*/ 1249251 h 2318197"/>
              <a:gd name="connsiteX27" fmla="*/ 2189408 w 2215166"/>
              <a:gd name="connsiteY27" fmla="*/ 1171978 h 2318197"/>
              <a:gd name="connsiteX28" fmla="*/ 2150772 w 2215166"/>
              <a:gd name="connsiteY28" fmla="*/ 1146220 h 2318197"/>
              <a:gd name="connsiteX29" fmla="*/ 2176529 w 2215166"/>
              <a:gd name="connsiteY29" fmla="*/ 1068947 h 2318197"/>
              <a:gd name="connsiteX30" fmla="*/ 2189408 w 2215166"/>
              <a:gd name="connsiteY30" fmla="*/ 1030310 h 2318197"/>
              <a:gd name="connsiteX31" fmla="*/ 2176529 w 2215166"/>
              <a:gd name="connsiteY31" fmla="*/ 940158 h 2318197"/>
              <a:gd name="connsiteX32" fmla="*/ 2137893 w 2215166"/>
              <a:gd name="connsiteY32" fmla="*/ 927279 h 2318197"/>
              <a:gd name="connsiteX33" fmla="*/ 2086377 w 2215166"/>
              <a:gd name="connsiteY33" fmla="*/ 875764 h 2318197"/>
              <a:gd name="connsiteX34" fmla="*/ 2060619 w 2215166"/>
              <a:gd name="connsiteY34" fmla="*/ 837127 h 2318197"/>
              <a:gd name="connsiteX35" fmla="*/ 2021983 w 2215166"/>
              <a:gd name="connsiteY35" fmla="*/ 695459 h 2318197"/>
              <a:gd name="connsiteX36" fmla="*/ 1996225 w 2215166"/>
              <a:gd name="connsiteY36" fmla="*/ 618186 h 2318197"/>
              <a:gd name="connsiteX37" fmla="*/ 1918952 w 2215166"/>
              <a:gd name="connsiteY37" fmla="*/ 579549 h 2318197"/>
              <a:gd name="connsiteX38" fmla="*/ 1867436 w 2215166"/>
              <a:gd name="connsiteY38" fmla="*/ 463640 h 2318197"/>
              <a:gd name="connsiteX39" fmla="*/ 1815921 w 2215166"/>
              <a:gd name="connsiteY39" fmla="*/ 399245 h 2318197"/>
              <a:gd name="connsiteX40" fmla="*/ 1738648 w 2215166"/>
              <a:gd name="connsiteY40" fmla="*/ 373488 h 2318197"/>
              <a:gd name="connsiteX41" fmla="*/ 1725769 w 2215166"/>
              <a:gd name="connsiteY41" fmla="*/ 334851 h 2318197"/>
              <a:gd name="connsiteX42" fmla="*/ 1648495 w 2215166"/>
              <a:gd name="connsiteY42" fmla="*/ 296214 h 2318197"/>
              <a:gd name="connsiteX43" fmla="*/ 1584101 w 2215166"/>
              <a:gd name="connsiteY43" fmla="*/ 206062 h 2318197"/>
              <a:gd name="connsiteX44" fmla="*/ 1519707 w 2215166"/>
              <a:gd name="connsiteY44" fmla="*/ 193183 h 2318197"/>
              <a:gd name="connsiteX45" fmla="*/ 1493949 w 2215166"/>
              <a:gd name="connsiteY45" fmla="*/ 154547 h 2318197"/>
              <a:gd name="connsiteX46" fmla="*/ 1481070 w 2215166"/>
              <a:gd name="connsiteY46" fmla="*/ 115910 h 2318197"/>
              <a:gd name="connsiteX47" fmla="*/ 1455312 w 2215166"/>
              <a:gd name="connsiteY47" fmla="*/ 154547 h 2318197"/>
              <a:gd name="connsiteX48" fmla="*/ 1326524 w 2215166"/>
              <a:gd name="connsiteY48" fmla="*/ 128789 h 2318197"/>
              <a:gd name="connsiteX49" fmla="*/ 1249250 w 2215166"/>
              <a:gd name="connsiteY49" fmla="*/ 90152 h 2318197"/>
              <a:gd name="connsiteX50" fmla="*/ 1107583 w 2215166"/>
              <a:gd name="connsiteY50" fmla="*/ 64395 h 2318197"/>
              <a:gd name="connsiteX51" fmla="*/ 811369 w 2215166"/>
              <a:gd name="connsiteY51" fmla="*/ 38637 h 2318197"/>
              <a:gd name="connsiteX52" fmla="*/ 734095 w 2215166"/>
              <a:gd name="connsiteY52" fmla="*/ 12879 h 2318197"/>
              <a:gd name="connsiteX53" fmla="*/ 695459 w 2215166"/>
              <a:gd name="connsiteY53" fmla="*/ 0 h 2318197"/>
              <a:gd name="connsiteX54" fmla="*/ 566670 w 2215166"/>
              <a:gd name="connsiteY54" fmla="*/ 38637 h 2318197"/>
              <a:gd name="connsiteX55" fmla="*/ 321972 w 2215166"/>
              <a:gd name="connsiteY55" fmla="*/ 51516 h 2318197"/>
              <a:gd name="connsiteX56" fmla="*/ 231819 w 2215166"/>
              <a:gd name="connsiteY56" fmla="*/ 77273 h 2318197"/>
              <a:gd name="connsiteX57" fmla="*/ 154546 w 2215166"/>
              <a:gd name="connsiteY57" fmla="*/ 90152 h 2318197"/>
              <a:gd name="connsiteX58" fmla="*/ 115910 w 2215166"/>
              <a:gd name="connsiteY58" fmla="*/ 103031 h 2318197"/>
              <a:gd name="connsiteX59" fmla="*/ 38636 w 2215166"/>
              <a:gd name="connsiteY59" fmla="*/ 154547 h 2318197"/>
              <a:gd name="connsiteX60" fmla="*/ 0 w 2215166"/>
              <a:gd name="connsiteY60" fmla="*/ 218941 h 231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5166" h="2318197">
                <a:moveTo>
                  <a:pt x="746974" y="2318197"/>
                </a:moveTo>
                <a:cubicBezTo>
                  <a:pt x="768439" y="2309611"/>
                  <a:pt x="796145" y="2309838"/>
                  <a:pt x="811369" y="2292440"/>
                </a:cubicBezTo>
                <a:cubicBezTo>
                  <a:pt x="829248" y="2272007"/>
                  <a:pt x="814535" y="2230227"/>
                  <a:pt x="837126" y="2215166"/>
                </a:cubicBezTo>
                <a:cubicBezTo>
                  <a:pt x="862884" y="2197994"/>
                  <a:pt x="885032" y="2173441"/>
                  <a:pt x="914400" y="2163651"/>
                </a:cubicBezTo>
                <a:cubicBezTo>
                  <a:pt x="1080173" y="2108393"/>
                  <a:pt x="910441" y="2161421"/>
                  <a:pt x="1056067" y="2125014"/>
                </a:cubicBezTo>
                <a:cubicBezTo>
                  <a:pt x="1069237" y="2121721"/>
                  <a:pt x="1081265" y="2114055"/>
                  <a:pt x="1094704" y="2112135"/>
                </a:cubicBezTo>
                <a:cubicBezTo>
                  <a:pt x="1141645" y="2105429"/>
                  <a:pt x="1189149" y="2103550"/>
                  <a:pt x="1236372" y="2099257"/>
                </a:cubicBezTo>
                <a:cubicBezTo>
                  <a:pt x="1323346" y="2070265"/>
                  <a:pt x="1216288" y="2103720"/>
                  <a:pt x="1352281" y="2073499"/>
                </a:cubicBezTo>
                <a:cubicBezTo>
                  <a:pt x="1365533" y="2070554"/>
                  <a:pt x="1378039" y="2064913"/>
                  <a:pt x="1390918" y="2060620"/>
                </a:cubicBezTo>
                <a:cubicBezTo>
                  <a:pt x="1420969" y="2064913"/>
                  <a:pt x="1451304" y="2067546"/>
                  <a:pt x="1481070" y="2073499"/>
                </a:cubicBezTo>
                <a:cubicBezTo>
                  <a:pt x="1494382" y="2076161"/>
                  <a:pt x="1506131" y="2086378"/>
                  <a:pt x="1519707" y="2086378"/>
                </a:cubicBezTo>
                <a:cubicBezTo>
                  <a:pt x="1756629" y="2086378"/>
                  <a:pt x="1496170" y="2073901"/>
                  <a:pt x="1635617" y="2060620"/>
                </a:cubicBezTo>
                <a:cubicBezTo>
                  <a:pt x="1712661" y="2053282"/>
                  <a:pt x="1790163" y="2052034"/>
                  <a:pt x="1867436" y="2047741"/>
                </a:cubicBezTo>
                <a:cubicBezTo>
                  <a:pt x="1880315" y="2043448"/>
                  <a:pt x="1895472" y="2043343"/>
                  <a:pt x="1906073" y="2034862"/>
                </a:cubicBezTo>
                <a:cubicBezTo>
                  <a:pt x="1918160" y="2025193"/>
                  <a:pt x="1920886" y="2007171"/>
                  <a:pt x="1931831" y="1996226"/>
                </a:cubicBezTo>
                <a:cubicBezTo>
                  <a:pt x="1942776" y="1985281"/>
                  <a:pt x="1957588" y="1979054"/>
                  <a:pt x="1970467" y="1970468"/>
                </a:cubicBezTo>
                <a:cubicBezTo>
                  <a:pt x="1987639" y="1974761"/>
                  <a:pt x="2005549" y="1989921"/>
                  <a:pt x="2021983" y="1983347"/>
                </a:cubicBezTo>
                <a:cubicBezTo>
                  <a:pt x="2034588" y="1978305"/>
                  <a:pt x="2028791" y="1956853"/>
                  <a:pt x="2034862" y="1944710"/>
                </a:cubicBezTo>
                <a:cubicBezTo>
                  <a:pt x="2041784" y="1930866"/>
                  <a:pt x="2049674" y="1917018"/>
                  <a:pt x="2060619" y="1906073"/>
                </a:cubicBezTo>
                <a:cubicBezTo>
                  <a:pt x="2085583" y="1881109"/>
                  <a:pt x="2106471" y="1877911"/>
                  <a:pt x="2137893" y="1867437"/>
                </a:cubicBezTo>
                <a:cubicBezTo>
                  <a:pt x="2142186" y="1837386"/>
                  <a:pt x="2138443" y="1805024"/>
                  <a:pt x="2150772" y="1777285"/>
                </a:cubicBezTo>
                <a:cubicBezTo>
                  <a:pt x="2157058" y="1763141"/>
                  <a:pt x="2185156" y="1766410"/>
                  <a:pt x="2189408" y="1751527"/>
                </a:cubicBezTo>
                <a:cubicBezTo>
                  <a:pt x="2203609" y="1701822"/>
                  <a:pt x="2195455" y="1648221"/>
                  <a:pt x="2202287" y="1596980"/>
                </a:cubicBezTo>
                <a:cubicBezTo>
                  <a:pt x="2204081" y="1583524"/>
                  <a:pt x="2210873" y="1571223"/>
                  <a:pt x="2215166" y="1558344"/>
                </a:cubicBezTo>
                <a:cubicBezTo>
                  <a:pt x="2210873" y="1506828"/>
                  <a:pt x="2210786" y="1454788"/>
                  <a:pt x="2202287" y="1403797"/>
                </a:cubicBezTo>
                <a:cubicBezTo>
                  <a:pt x="2197823" y="1377015"/>
                  <a:pt x="2176529" y="1326524"/>
                  <a:pt x="2176529" y="1326524"/>
                </a:cubicBezTo>
                <a:cubicBezTo>
                  <a:pt x="2180822" y="1300766"/>
                  <a:pt x="2183743" y="1274742"/>
                  <a:pt x="2189408" y="1249251"/>
                </a:cubicBezTo>
                <a:cubicBezTo>
                  <a:pt x="2196874" y="1215654"/>
                  <a:pt x="2216286" y="1205575"/>
                  <a:pt x="2189408" y="1171978"/>
                </a:cubicBezTo>
                <a:cubicBezTo>
                  <a:pt x="2179739" y="1159891"/>
                  <a:pt x="2163651" y="1154806"/>
                  <a:pt x="2150772" y="1146220"/>
                </a:cubicBezTo>
                <a:lnTo>
                  <a:pt x="2176529" y="1068947"/>
                </a:lnTo>
                <a:lnTo>
                  <a:pt x="2189408" y="1030310"/>
                </a:lnTo>
                <a:cubicBezTo>
                  <a:pt x="2185115" y="1000259"/>
                  <a:pt x="2190104" y="967309"/>
                  <a:pt x="2176529" y="940158"/>
                </a:cubicBezTo>
                <a:cubicBezTo>
                  <a:pt x="2170458" y="928016"/>
                  <a:pt x="2147492" y="936878"/>
                  <a:pt x="2137893" y="927279"/>
                </a:cubicBezTo>
                <a:cubicBezTo>
                  <a:pt x="2069209" y="858594"/>
                  <a:pt x="2189405" y="910104"/>
                  <a:pt x="2086377" y="875764"/>
                </a:cubicBezTo>
                <a:cubicBezTo>
                  <a:pt x="2077791" y="862885"/>
                  <a:pt x="2066905" y="851272"/>
                  <a:pt x="2060619" y="837127"/>
                </a:cubicBezTo>
                <a:cubicBezTo>
                  <a:pt x="2023991" y="754713"/>
                  <a:pt x="2043371" y="773880"/>
                  <a:pt x="2021983" y="695459"/>
                </a:cubicBezTo>
                <a:cubicBezTo>
                  <a:pt x="2014839" y="669265"/>
                  <a:pt x="2018816" y="633247"/>
                  <a:pt x="1996225" y="618186"/>
                </a:cubicBezTo>
                <a:cubicBezTo>
                  <a:pt x="1946293" y="584898"/>
                  <a:pt x="1972272" y="597323"/>
                  <a:pt x="1918952" y="579549"/>
                </a:cubicBezTo>
                <a:cubicBezTo>
                  <a:pt x="1888299" y="487592"/>
                  <a:pt x="1908255" y="524867"/>
                  <a:pt x="1867436" y="463640"/>
                </a:cubicBezTo>
                <a:cubicBezTo>
                  <a:pt x="1853471" y="421744"/>
                  <a:pt x="1861510" y="419507"/>
                  <a:pt x="1815921" y="399245"/>
                </a:cubicBezTo>
                <a:cubicBezTo>
                  <a:pt x="1791110" y="388218"/>
                  <a:pt x="1738648" y="373488"/>
                  <a:pt x="1738648" y="373488"/>
                </a:cubicBezTo>
                <a:cubicBezTo>
                  <a:pt x="1734355" y="360609"/>
                  <a:pt x="1734250" y="345452"/>
                  <a:pt x="1725769" y="334851"/>
                </a:cubicBezTo>
                <a:cubicBezTo>
                  <a:pt x="1707612" y="312154"/>
                  <a:pt x="1673948" y="304698"/>
                  <a:pt x="1648495" y="296214"/>
                </a:cubicBezTo>
                <a:cubicBezTo>
                  <a:pt x="1622348" y="217770"/>
                  <a:pt x="1646544" y="221673"/>
                  <a:pt x="1584101" y="206062"/>
                </a:cubicBezTo>
                <a:cubicBezTo>
                  <a:pt x="1562865" y="200753"/>
                  <a:pt x="1541172" y="197476"/>
                  <a:pt x="1519707" y="193183"/>
                </a:cubicBezTo>
                <a:cubicBezTo>
                  <a:pt x="1511121" y="180304"/>
                  <a:pt x="1500871" y="168391"/>
                  <a:pt x="1493949" y="154547"/>
                </a:cubicBezTo>
                <a:cubicBezTo>
                  <a:pt x="1487878" y="142405"/>
                  <a:pt x="1494646" y="115910"/>
                  <a:pt x="1481070" y="115910"/>
                </a:cubicBezTo>
                <a:cubicBezTo>
                  <a:pt x="1465591" y="115910"/>
                  <a:pt x="1463898" y="141668"/>
                  <a:pt x="1455312" y="154547"/>
                </a:cubicBezTo>
                <a:cubicBezTo>
                  <a:pt x="1422087" y="149801"/>
                  <a:pt x="1362490" y="146772"/>
                  <a:pt x="1326524" y="128789"/>
                </a:cubicBezTo>
                <a:cubicBezTo>
                  <a:pt x="1263569" y="97311"/>
                  <a:pt x="1313993" y="106338"/>
                  <a:pt x="1249250" y="90152"/>
                </a:cubicBezTo>
                <a:cubicBezTo>
                  <a:pt x="1213241" y="81150"/>
                  <a:pt x="1142041" y="70138"/>
                  <a:pt x="1107583" y="64395"/>
                </a:cubicBezTo>
                <a:cubicBezTo>
                  <a:pt x="974546" y="20049"/>
                  <a:pt x="1163846" y="79308"/>
                  <a:pt x="811369" y="38637"/>
                </a:cubicBezTo>
                <a:cubicBezTo>
                  <a:pt x="784397" y="35525"/>
                  <a:pt x="759853" y="21465"/>
                  <a:pt x="734095" y="12879"/>
                </a:cubicBezTo>
                <a:lnTo>
                  <a:pt x="695459" y="0"/>
                </a:lnTo>
                <a:cubicBezTo>
                  <a:pt x="680423" y="5012"/>
                  <a:pt x="593005" y="36347"/>
                  <a:pt x="566670" y="38637"/>
                </a:cubicBezTo>
                <a:cubicBezTo>
                  <a:pt x="485298" y="45713"/>
                  <a:pt x="403538" y="47223"/>
                  <a:pt x="321972" y="51516"/>
                </a:cubicBezTo>
                <a:cubicBezTo>
                  <a:pt x="285142" y="63793"/>
                  <a:pt x="272256" y="69186"/>
                  <a:pt x="231819" y="77273"/>
                </a:cubicBezTo>
                <a:cubicBezTo>
                  <a:pt x="206213" y="82394"/>
                  <a:pt x="180304" y="85859"/>
                  <a:pt x="154546" y="90152"/>
                </a:cubicBezTo>
                <a:cubicBezTo>
                  <a:pt x="141667" y="94445"/>
                  <a:pt x="127777" y="96438"/>
                  <a:pt x="115910" y="103031"/>
                </a:cubicBezTo>
                <a:cubicBezTo>
                  <a:pt x="88849" y="118065"/>
                  <a:pt x="38636" y="154547"/>
                  <a:pt x="38636" y="154547"/>
                </a:cubicBezTo>
                <a:cubicBezTo>
                  <a:pt x="7554" y="201170"/>
                  <a:pt x="19801" y="179339"/>
                  <a:pt x="0" y="218941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 10"/>
          <p:cNvSpPr/>
          <p:nvPr/>
        </p:nvSpPr>
        <p:spPr>
          <a:xfrm>
            <a:off x="4268406" y="566670"/>
            <a:ext cx="252079" cy="1674254"/>
          </a:xfrm>
          <a:custGeom>
            <a:avLst/>
            <a:gdLst>
              <a:gd name="connsiteX0" fmla="*/ 252079 w 252079"/>
              <a:gd name="connsiteY0" fmla="*/ 1674254 h 1674254"/>
              <a:gd name="connsiteX1" fmla="*/ 213442 w 252079"/>
              <a:gd name="connsiteY1" fmla="*/ 1609860 h 1674254"/>
              <a:gd name="connsiteX2" fmla="*/ 200563 w 252079"/>
              <a:gd name="connsiteY2" fmla="*/ 1571223 h 1674254"/>
              <a:gd name="connsiteX3" fmla="*/ 174805 w 252079"/>
              <a:gd name="connsiteY3" fmla="*/ 1481071 h 1674254"/>
              <a:gd name="connsiteX4" fmla="*/ 123290 w 252079"/>
              <a:gd name="connsiteY4" fmla="*/ 1365161 h 1674254"/>
              <a:gd name="connsiteX5" fmla="*/ 110411 w 252079"/>
              <a:gd name="connsiteY5" fmla="*/ 1326524 h 1674254"/>
              <a:gd name="connsiteX6" fmla="*/ 58895 w 252079"/>
              <a:gd name="connsiteY6" fmla="*/ 1249251 h 1674254"/>
              <a:gd name="connsiteX7" fmla="*/ 58895 w 252079"/>
              <a:gd name="connsiteY7" fmla="*/ 1056068 h 1674254"/>
              <a:gd name="connsiteX8" fmla="*/ 46017 w 252079"/>
              <a:gd name="connsiteY8" fmla="*/ 927279 h 1674254"/>
              <a:gd name="connsiteX9" fmla="*/ 20259 w 252079"/>
              <a:gd name="connsiteY9" fmla="*/ 888643 h 1674254"/>
              <a:gd name="connsiteX10" fmla="*/ 20259 w 252079"/>
              <a:gd name="connsiteY10" fmla="*/ 579550 h 1674254"/>
              <a:gd name="connsiteX11" fmla="*/ 33138 w 252079"/>
              <a:gd name="connsiteY11" fmla="*/ 540913 h 1674254"/>
              <a:gd name="connsiteX12" fmla="*/ 46017 w 252079"/>
              <a:gd name="connsiteY12" fmla="*/ 476519 h 1674254"/>
              <a:gd name="connsiteX13" fmla="*/ 33138 w 252079"/>
              <a:gd name="connsiteY13" fmla="*/ 309093 h 1674254"/>
              <a:gd name="connsiteX14" fmla="*/ 20259 w 252079"/>
              <a:gd name="connsiteY14" fmla="*/ 270457 h 1674254"/>
              <a:gd name="connsiteX15" fmla="*/ 33138 w 252079"/>
              <a:gd name="connsiteY15" fmla="*/ 193184 h 1674254"/>
              <a:gd name="connsiteX16" fmla="*/ 58895 w 252079"/>
              <a:gd name="connsiteY16" fmla="*/ 77274 h 1674254"/>
              <a:gd name="connsiteX17" fmla="*/ 71774 w 252079"/>
              <a:gd name="connsiteY17" fmla="*/ 38637 h 1674254"/>
              <a:gd name="connsiteX18" fmla="*/ 71774 w 252079"/>
              <a:gd name="connsiteY18" fmla="*/ 0 h 167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2079" h="1674254">
                <a:moveTo>
                  <a:pt x="252079" y="1674254"/>
                </a:moveTo>
                <a:cubicBezTo>
                  <a:pt x="239200" y="1652789"/>
                  <a:pt x="224637" y="1632249"/>
                  <a:pt x="213442" y="1609860"/>
                </a:cubicBezTo>
                <a:cubicBezTo>
                  <a:pt x="207371" y="1597718"/>
                  <a:pt x="204293" y="1584276"/>
                  <a:pt x="200563" y="1571223"/>
                </a:cubicBezTo>
                <a:cubicBezTo>
                  <a:pt x="195060" y="1551963"/>
                  <a:pt x="185099" y="1501660"/>
                  <a:pt x="174805" y="1481071"/>
                </a:cubicBezTo>
                <a:cubicBezTo>
                  <a:pt x="113580" y="1358619"/>
                  <a:pt x="189741" y="1564512"/>
                  <a:pt x="123290" y="1365161"/>
                </a:cubicBezTo>
                <a:cubicBezTo>
                  <a:pt x="118997" y="1352282"/>
                  <a:pt x="117941" y="1337820"/>
                  <a:pt x="110411" y="1326524"/>
                </a:cubicBezTo>
                <a:lnTo>
                  <a:pt x="58895" y="1249251"/>
                </a:lnTo>
                <a:cubicBezTo>
                  <a:pt x="25993" y="1150539"/>
                  <a:pt x="58895" y="1266161"/>
                  <a:pt x="58895" y="1056068"/>
                </a:cubicBezTo>
                <a:cubicBezTo>
                  <a:pt x="58895" y="1012924"/>
                  <a:pt x="55718" y="969318"/>
                  <a:pt x="46017" y="927279"/>
                </a:cubicBezTo>
                <a:cubicBezTo>
                  <a:pt x="42537" y="912197"/>
                  <a:pt x="28845" y="901522"/>
                  <a:pt x="20259" y="888643"/>
                </a:cubicBezTo>
                <a:cubicBezTo>
                  <a:pt x="-11916" y="759944"/>
                  <a:pt x="-1051" y="824616"/>
                  <a:pt x="20259" y="579550"/>
                </a:cubicBezTo>
                <a:cubicBezTo>
                  <a:pt x="21435" y="566025"/>
                  <a:pt x="29845" y="554083"/>
                  <a:pt x="33138" y="540913"/>
                </a:cubicBezTo>
                <a:cubicBezTo>
                  <a:pt x="38447" y="519677"/>
                  <a:pt x="41724" y="497984"/>
                  <a:pt x="46017" y="476519"/>
                </a:cubicBezTo>
                <a:cubicBezTo>
                  <a:pt x="41724" y="420710"/>
                  <a:pt x="40081" y="364634"/>
                  <a:pt x="33138" y="309093"/>
                </a:cubicBezTo>
                <a:cubicBezTo>
                  <a:pt x="31454" y="295622"/>
                  <a:pt x="20259" y="284032"/>
                  <a:pt x="20259" y="270457"/>
                </a:cubicBezTo>
                <a:cubicBezTo>
                  <a:pt x="20259" y="244344"/>
                  <a:pt x="28467" y="218876"/>
                  <a:pt x="33138" y="193184"/>
                </a:cubicBezTo>
                <a:cubicBezTo>
                  <a:pt x="39776" y="156676"/>
                  <a:pt x="48562" y="113442"/>
                  <a:pt x="58895" y="77274"/>
                </a:cubicBezTo>
                <a:cubicBezTo>
                  <a:pt x="62624" y="64221"/>
                  <a:pt x="69542" y="52028"/>
                  <a:pt x="71774" y="38637"/>
                </a:cubicBezTo>
                <a:cubicBezTo>
                  <a:pt x="73891" y="25933"/>
                  <a:pt x="71774" y="12879"/>
                  <a:pt x="71774" y="0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riângulo isósceles 12"/>
          <p:cNvSpPr/>
          <p:nvPr/>
        </p:nvSpPr>
        <p:spPr>
          <a:xfrm rot="10800000">
            <a:off x="4137646" y="273373"/>
            <a:ext cx="394979" cy="432048"/>
          </a:xfrm>
          <a:prstGeom prst="triangl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499991" y="44624"/>
            <a:ext cx="208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  <a:latin typeface="Comic Sans MS" pitchFamily="66" charset="0"/>
              </a:rPr>
              <a:t>Chakra da Coroa</a:t>
            </a:r>
            <a:endParaRPr lang="pt-BR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cxnSp>
        <p:nvCxnSpPr>
          <p:cNvPr id="39" name="Conector de seta reta 38"/>
          <p:cNvCxnSpPr/>
          <p:nvPr/>
        </p:nvCxnSpPr>
        <p:spPr>
          <a:xfrm flipH="1">
            <a:off x="1660112" y="2284548"/>
            <a:ext cx="828204" cy="118136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895044" y="2165375"/>
            <a:ext cx="10126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00CC"/>
                </a:solidFill>
                <a:latin typeface="Comic Sans MS" pitchFamily="66" charset="0"/>
              </a:rPr>
              <a:t>Idá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 </a:t>
            </a:r>
          </a:p>
          <a:p>
            <a:pPr algn="ctr"/>
            <a:r>
              <a:rPr lang="pt-BR" sz="1600" dirty="0" smtClean="0">
                <a:solidFill>
                  <a:srgbClr val="0000CC"/>
                </a:solidFill>
                <a:latin typeface="Comic Sans MS" pitchFamily="66" charset="0"/>
              </a:rPr>
              <a:t>(lado Es)</a:t>
            </a:r>
            <a:endParaRPr lang="pt-BR" sz="16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 flipV="1">
            <a:off x="4842456" y="836158"/>
            <a:ext cx="1601752" cy="33329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 flipV="1">
            <a:off x="3889420" y="737409"/>
            <a:ext cx="2554788" cy="47442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6444208" y="377369"/>
            <a:ext cx="2699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Do Sushumna saem inúmeras micro-nadis que irrigam energeticamente todas as áreas do SNC</a:t>
            </a:r>
          </a:p>
          <a:p>
            <a:r>
              <a:rPr lang="pt-BR" sz="1600" b="1" dirty="0" smtClean="0">
                <a:solidFill>
                  <a:srgbClr val="0000CC"/>
                </a:solidFill>
                <a:latin typeface="Comic Sans MS" pitchFamily="66" charset="0"/>
              </a:rPr>
              <a:t>(Vide slide posterior)</a:t>
            </a:r>
            <a:endParaRPr lang="pt-BR" sz="1600" b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44" name="Forma livre 43"/>
          <p:cNvSpPr/>
          <p:nvPr/>
        </p:nvSpPr>
        <p:spPr>
          <a:xfrm>
            <a:off x="4609704" y="2794715"/>
            <a:ext cx="91085" cy="231820"/>
          </a:xfrm>
          <a:custGeom>
            <a:avLst/>
            <a:gdLst>
              <a:gd name="connsiteX0" fmla="*/ 91085 w 91085"/>
              <a:gd name="connsiteY0" fmla="*/ 0 h 231820"/>
              <a:gd name="connsiteX1" fmla="*/ 933 w 91085"/>
              <a:gd name="connsiteY1" fmla="*/ 51516 h 231820"/>
              <a:gd name="connsiteX2" fmla="*/ 26690 w 91085"/>
              <a:gd name="connsiteY2" fmla="*/ 90153 h 231820"/>
              <a:gd name="connsiteX3" fmla="*/ 26690 w 91085"/>
              <a:gd name="connsiteY3" fmla="*/ 231820 h 23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85" h="231820">
                <a:moveTo>
                  <a:pt x="91085" y="0"/>
                </a:moveTo>
                <a:cubicBezTo>
                  <a:pt x="59755" y="5222"/>
                  <a:pt x="-8779" y="-6753"/>
                  <a:pt x="933" y="51516"/>
                </a:cubicBezTo>
                <a:cubicBezTo>
                  <a:pt x="3478" y="66784"/>
                  <a:pt x="18104" y="77274"/>
                  <a:pt x="26690" y="90153"/>
                </a:cubicBezTo>
                <a:cubicBezTo>
                  <a:pt x="12751" y="215603"/>
                  <a:pt x="-3574" y="171292"/>
                  <a:pt x="26690" y="23182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6" name="Conector de seta reta 45"/>
          <p:cNvCxnSpPr/>
          <p:nvPr/>
        </p:nvCxnSpPr>
        <p:spPr>
          <a:xfrm flipV="1">
            <a:off x="3374543" y="633409"/>
            <a:ext cx="3069665" cy="23721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2771800" y="2893881"/>
            <a:ext cx="1716364" cy="161523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043608" y="4509120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Ponto de bifurcação do </a:t>
            </a:r>
            <a:r>
              <a:rPr lang="pt-BR" sz="1600" dirty="0">
                <a:solidFill>
                  <a:srgbClr val="C00000"/>
                </a:solidFill>
                <a:latin typeface="Comic Sans MS" pitchFamily="66" charset="0"/>
              </a:rPr>
              <a:t>S</a:t>
            </a:r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ushumna</a:t>
            </a:r>
            <a:endParaRPr lang="pt-BR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3" name="Forma livre 2"/>
          <p:cNvSpPr/>
          <p:nvPr/>
        </p:nvSpPr>
        <p:spPr>
          <a:xfrm>
            <a:off x="2397902" y="1629685"/>
            <a:ext cx="454480" cy="368489"/>
          </a:xfrm>
          <a:custGeom>
            <a:avLst/>
            <a:gdLst>
              <a:gd name="connsiteX0" fmla="*/ 386241 w 454480"/>
              <a:gd name="connsiteY0" fmla="*/ 109182 h 368489"/>
              <a:gd name="connsiteX1" fmla="*/ 277059 w 454480"/>
              <a:gd name="connsiteY1" fmla="*/ 81886 h 368489"/>
              <a:gd name="connsiteX2" fmla="*/ 236116 w 454480"/>
              <a:gd name="connsiteY2" fmla="*/ 54591 h 368489"/>
              <a:gd name="connsiteX3" fmla="*/ 181525 w 454480"/>
              <a:gd name="connsiteY3" fmla="*/ 40943 h 368489"/>
              <a:gd name="connsiteX4" fmla="*/ 31399 w 454480"/>
              <a:gd name="connsiteY4" fmla="*/ 0 h 368489"/>
              <a:gd name="connsiteX5" fmla="*/ 45047 w 454480"/>
              <a:gd name="connsiteY5" fmla="*/ 40943 h 368489"/>
              <a:gd name="connsiteX6" fmla="*/ 31399 w 454480"/>
              <a:gd name="connsiteY6" fmla="*/ 327546 h 368489"/>
              <a:gd name="connsiteX7" fmla="*/ 17752 w 454480"/>
              <a:gd name="connsiteY7" fmla="*/ 286603 h 368489"/>
              <a:gd name="connsiteX8" fmla="*/ 4104 w 454480"/>
              <a:gd name="connsiteY8" fmla="*/ 204716 h 368489"/>
              <a:gd name="connsiteX9" fmla="*/ 17752 w 454480"/>
              <a:gd name="connsiteY9" fmla="*/ 27295 h 368489"/>
              <a:gd name="connsiteX10" fmla="*/ 154229 w 454480"/>
              <a:gd name="connsiteY10" fmla="*/ 54591 h 368489"/>
              <a:gd name="connsiteX11" fmla="*/ 195173 w 454480"/>
              <a:gd name="connsiteY11" fmla="*/ 81886 h 368489"/>
              <a:gd name="connsiteX12" fmla="*/ 277059 w 454480"/>
              <a:gd name="connsiteY12" fmla="*/ 109182 h 368489"/>
              <a:gd name="connsiteX13" fmla="*/ 318002 w 454480"/>
              <a:gd name="connsiteY13" fmla="*/ 122830 h 368489"/>
              <a:gd name="connsiteX14" fmla="*/ 372594 w 454480"/>
              <a:gd name="connsiteY14" fmla="*/ 136477 h 368489"/>
              <a:gd name="connsiteX15" fmla="*/ 454480 w 454480"/>
              <a:gd name="connsiteY15" fmla="*/ 163773 h 368489"/>
              <a:gd name="connsiteX16" fmla="*/ 331650 w 454480"/>
              <a:gd name="connsiteY16" fmla="*/ 204716 h 368489"/>
              <a:gd name="connsiteX17" fmla="*/ 290707 w 454480"/>
              <a:gd name="connsiteY17" fmla="*/ 218364 h 368489"/>
              <a:gd name="connsiteX18" fmla="*/ 249764 w 454480"/>
              <a:gd name="connsiteY18" fmla="*/ 232012 h 368489"/>
              <a:gd name="connsiteX19" fmla="*/ 222468 w 454480"/>
              <a:gd name="connsiteY19" fmla="*/ 272955 h 368489"/>
              <a:gd name="connsiteX20" fmla="*/ 58695 w 454480"/>
              <a:gd name="connsiteY20" fmla="*/ 327546 h 368489"/>
              <a:gd name="connsiteX21" fmla="*/ 17752 w 454480"/>
              <a:gd name="connsiteY21" fmla="*/ 368489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4480" h="368489">
                <a:moveTo>
                  <a:pt x="386241" y="109182"/>
                </a:moveTo>
                <a:cubicBezTo>
                  <a:pt x="360284" y="103991"/>
                  <a:pt x="305038" y="95875"/>
                  <a:pt x="277059" y="81886"/>
                </a:cubicBezTo>
                <a:cubicBezTo>
                  <a:pt x="262388" y="74551"/>
                  <a:pt x="251192" y="61052"/>
                  <a:pt x="236116" y="54591"/>
                </a:cubicBezTo>
                <a:cubicBezTo>
                  <a:pt x="218876" y="47202"/>
                  <a:pt x="199491" y="46333"/>
                  <a:pt x="181525" y="40943"/>
                </a:cubicBezTo>
                <a:cubicBezTo>
                  <a:pt x="43004" y="-613"/>
                  <a:pt x="155769" y="24874"/>
                  <a:pt x="31399" y="0"/>
                </a:cubicBezTo>
                <a:cubicBezTo>
                  <a:pt x="35948" y="13648"/>
                  <a:pt x="45047" y="26557"/>
                  <a:pt x="45047" y="40943"/>
                </a:cubicBezTo>
                <a:cubicBezTo>
                  <a:pt x="45047" y="136586"/>
                  <a:pt x="41961" y="232488"/>
                  <a:pt x="31399" y="327546"/>
                </a:cubicBezTo>
                <a:cubicBezTo>
                  <a:pt x="29810" y="341844"/>
                  <a:pt x="20873" y="300646"/>
                  <a:pt x="17752" y="286603"/>
                </a:cubicBezTo>
                <a:cubicBezTo>
                  <a:pt x="11749" y="259590"/>
                  <a:pt x="8653" y="232012"/>
                  <a:pt x="4104" y="204716"/>
                </a:cubicBezTo>
                <a:cubicBezTo>
                  <a:pt x="8653" y="145576"/>
                  <a:pt x="-15150" y="76648"/>
                  <a:pt x="17752" y="27295"/>
                </a:cubicBezTo>
                <a:cubicBezTo>
                  <a:pt x="24040" y="17864"/>
                  <a:pt x="129050" y="42002"/>
                  <a:pt x="154229" y="54591"/>
                </a:cubicBezTo>
                <a:cubicBezTo>
                  <a:pt x="168900" y="61926"/>
                  <a:pt x="180184" y="75224"/>
                  <a:pt x="195173" y="81886"/>
                </a:cubicBezTo>
                <a:cubicBezTo>
                  <a:pt x="221465" y="93571"/>
                  <a:pt x="249764" y="100083"/>
                  <a:pt x="277059" y="109182"/>
                </a:cubicBezTo>
                <a:cubicBezTo>
                  <a:pt x="290707" y="113731"/>
                  <a:pt x="304046" y="119341"/>
                  <a:pt x="318002" y="122830"/>
                </a:cubicBezTo>
                <a:cubicBezTo>
                  <a:pt x="336199" y="127379"/>
                  <a:pt x="354628" y="131087"/>
                  <a:pt x="372594" y="136477"/>
                </a:cubicBezTo>
                <a:cubicBezTo>
                  <a:pt x="400152" y="144744"/>
                  <a:pt x="454480" y="163773"/>
                  <a:pt x="454480" y="163773"/>
                </a:cubicBezTo>
                <a:lnTo>
                  <a:pt x="331650" y="204716"/>
                </a:lnTo>
                <a:lnTo>
                  <a:pt x="290707" y="218364"/>
                </a:lnTo>
                <a:lnTo>
                  <a:pt x="249764" y="232012"/>
                </a:lnTo>
                <a:cubicBezTo>
                  <a:pt x="240665" y="245660"/>
                  <a:pt x="234066" y="261357"/>
                  <a:pt x="222468" y="272955"/>
                </a:cubicBezTo>
                <a:cubicBezTo>
                  <a:pt x="180155" y="315268"/>
                  <a:pt x="112948" y="318504"/>
                  <a:pt x="58695" y="327546"/>
                </a:cubicBezTo>
                <a:cubicBezTo>
                  <a:pt x="13967" y="357365"/>
                  <a:pt x="17752" y="338439"/>
                  <a:pt x="17752" y="368489"/>
                </a:cubicBezTo>
              </a:path>
            </a:pathLst>
          </a:custGeom>
          <a:solidFill>
            <a:schemeClr val="bg1"/>
          </a:solidFill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833646" y="1405038"/>
            <a:ext cx="1044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0000CC"/>
                </a:solidFill>
                <a:latin typeface="Comic Sans MS" pitchFamily="66" charset="0"/>
              </a:rPr>
              <a:t>Chakra Ajna</a:t>
            </a:r>
            <a:endParaRPr lang="pt-BR" sz="1600" b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1660112" y="1697425"/>
            <a:ext cx="700951" cy="76784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5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://www.tocadacotia.com/wp-content/gallery/medula-ossea/medula-ossea-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92696"/>
            <a:ext cx="4284982" cy="4761092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05307" y="5539614"/>
            <a:ext cx="8215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A energia vital que flui pelo “sushumna” é que capacita a medula óssea a produzir células sanguíneas. Logo, a energia vital está para o corpo energético como o sangue está para o corpo físico. E, é a energia que flui pelo sushumna que revigora todos os talos energéticos dos chakras, que tem intrínsecas relações nos diversos correspondentes das vértebras da coluna, e no nervo vago.</a:t>
            </a:r>
            <a:endParaRPr lang="pt-BR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37280" y="0"/>
            <a:ext cx="879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 smtClean="0">
                <a:solidFill>
                  <a:srgbClr val="C00000"/>
                </a:solidFill>
                <a:latin typeface="Comic Sans MS" pitchFamily="66" charset="0"/>
              </a:rPr>
              <a:t>Entendendo a localização do Sushumna:</a:t>
            </a:r>
            <a:endParaRPr lang="pt-BR" sz="24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27" y="487692"/>
            <a:ext cx="4589820" cy="4966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827042" y="-2602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617358" y="946615"/>
            <a:ext cx="3190625" cy="4616713"/>
            <a:chOff x="304321" y="190004"/>
            <a:chExt cx="3190625" cy="4616713"/>
          </a:xfrm>
        </p:grpSpPr>
        <p:grpSp>
          <p:nvGrpSpPr>
            <p:cNvPr id="23" name="Grupo 22"/>
            <p:cNvGrpSpPr/>
            <p:nvPr/>
          </p:nvGrpSpPr>
          <p:grpSpPr>
            <a:xfrm>
              <a:off x="304321" y="730720"/>
              <a:ext cx="3190625" cy="4075997"/>
              <a:chOff x="888643" y="819585"/>
              <a:chExt cx="3190625" cy="4075997"/>
            </a:xfrm>
          </p:grpSpPr>
          <p:grpSp>
            <p:nvGrpSpPr>
              <p:cNvPr id="19" name="Grupo 18"/>
              <p:cNvGrpSpPr/>
              <p:nvPr/>
            </p:nvGrpSpPr>
            <p:grpSpPr>
              <a:xfrm>
                <a:off x="888643" y="1027818"/>
                <a:ext cx="3190625" cy="3867764"/>
                <a:chOff x="888643" y="1027818"/>
                <a:chExt cx="3190625" cy="3867764"/>
              </a:xfrm>
            </p:grpSpPr>
            <p:pic>
              <p:nvPicPr>
                <p:cNvPr id="3074" name="Picture 2" descr="Imagem resultante para o rosto humano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550" y="1027818"/>
                  <a:ext cx="3077021" cy="3867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Elipse 1"/>
                <p:cNvSpPr/>
                <p:nvPr/>
              </p:nvSpPr>
              <p:spPr>
                <a:xfrm>
                  <a:off x="1661374" y="1287889"/>
                  <a:ext cx="1545465" cy="75985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" name="CaixaDeTexto 8"/>
                <p:cNvSpPr txBox="1"/>
                <p:nvPr/>
              </p:nvSpPr>
              <p:spPr>
                <a:xfrm>
                  <a:off x="3505931" y="1667814"/>
                  <a:ext cx="5733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Es</a:t>
                  </a:r>
                  <a:endParaRPr lang="pt-BR" sz="3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" name="CaixaDeTexto 10"/>
                <p:cNvSpPr txBox="1"/>
                <p:nvPr/>
              </p:nvSpPr>
              <p:spPr>
                <a:xfrm>
                  <a:off x="888643" y="1667815"/>
                  <a:ext cx="6231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Dr</a:t>
                  </a:r>
                  <a:endParaRPr lang="pt-BR" sz="3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12" name="Conector de seta reta 11"/>
                <p:cNvCxnSpPr/>
                <p:nvPr/>
              </p:nvCxnSpPr>
              <p:spPr>
                <a:xfrm flipH="1">
                  <a:off x="2408349" y="1305376"/>
                  <a:ext cx="17716" cy="74236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de seta reta 13"/>
                <p:cNvCxnSpPr>
                  <a:stCxn id="2" idx="2"/>
                  <a:endCxn id="2" idx="6"/>
                </p:cNvCxnSpPr>
                <p:nvPr/>
              </p:nvCxnSpPr>
              <p:spPr>
                <a:xfrm>
                  <a:off x="1661374" y="1667816"/>
                  <a:ext cx="154546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CaixaDeTexto 15"/>
                <p:cNvSpPr txBox="1"/>
                <p:nvPr/>
              </p:nvSpPr>
              <p:spPr>
                <a:xfrm>
                  <a:off x="2397661" y="1277266"/>
                  <a:ext cx="270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</a:t>
                  </a:r>
                  <a:endParaRPr lang="pt-BR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CaixaDeTexto 16"/>
                <p:cNvSpPr txBox="1"/>
                <p:nvPr/>
              </p:nvSpPr>
              <p:spPr>
                <a:xfrm>
                  <a:off x="1883021" y="1312038"/>
                  <a:ext cx="270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3</a:t>
                  </a:r>
                  <a:endParaRPr lang="pt-BR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7" name="Seta em curva para baixo 6"/>
              <p:cNvSpPr/>
              <p:nvPr/>
            </p:nvSpPr>
            <p:spPr>
              <a:xfrm rot="2202822">
                <a:off x="2434107" y="1171978"/>
                <a:ext cx="1171977" cy="495838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>
                <a:off x="3020095" y="819585"/>
                <a:ext cx="270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pt-BR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5" name="CaixaDeTexto 14"/>
            <p:cNvSpPr txBox="1"/>
            <p:nvPr/>
          </p:nvSpPr>
          <p:spPr>
            <a:xfrm>
              <a:off x="1356367" y="190004"/>
              <a:ext cx="953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</a:t>
              </a:r>
              <a:endParaRPr lang="pt-BR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CaixaDeTexto 32"/>
          <p:cNvSpPr txBox="1"/>
          <p:nvPr/>
        </p:nvSpPr>
        <p:spPr>
          <a:xfrm>
            <a:off x="154545" y="223561"/>
            <a:ext cx="883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 cruzamento do  medium, com pemba, para proteção (1):</a:t>
            </a:r>
            <a:endParaRPr lang="pt-BR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 flipH="1">
            <a:off x="4559810" y="736742"/>
            <a:ext cx="12189" cy="54708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9" name="Grupo 3078"/>
          <p:cNvGrpSpPr/>
          <p:nvPr/>
        </p:nvGrpSpPr>
        <p:grpSpPr>
          <a:xfrm>
            <a:off x="5248829" y="932001"/>
            <a:ext cx="3190625" cy="4616713"/>
            <a:chOff x="4827970" y="1142783"/>
            <a:chExt cx="3190625" cy="4616713"/>
          </a:xfrm>
        </p:grpSpPr>
        <p:grpSp>
          <p:nvGrpSpPr>
            <p:cNvPr id="22" name="Grupo 21"/>
            <p:cNvGrpSpPr/>
            <p:nvPr/>
          </p:nvGrpSpPr>
          <p:grpSpPr>
            <a:xfrm>
              <a:off x="4827970" y="1891732"/>
              <a:ext cx="3190625" cy="3867764"/>
              <a:chOff x="888643" y="1027818"/>
              <a:chExt cx="3190625" cy="3867764"/>
            </a:xfrm>
          </p:grpSpPr>
          <p:grpSp>
            <p:nvGrpSpPr>
              <p:cNvPr id="29" name="Grupo 28"/>
              <p:cNvGrpSpPr/>
              <p:nvPr/>
            </p:nvGrpSpPr>
            <p:grpSpPr>
              <a:xfrm>
                <a:off x="888643" y="1027818"/>
                <a:ext cx="3190625" cy="3867764"/>
                <a:chOff x="888643" y="1027818"/>
                <a:chExt cx="3190625" cy="3867764"/>
              </a:xfrm>
            </p:grpSpPr>
            <p:pic>
              <p:nvPicPr>
                <p:cNvPr id="35" name="Picture 2" descr="Imagem resultante para o rosto humano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2550" y="1027818"/>
                  <a:ext cx="3077021" cy="3867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CaixaDeTexto 36"/>
                <p:cNvSpPr txBox="1"/>
                <p:nvPr/>
              </p:nvSpPr>
              <p:spPr>
                <a:xfrm>
                  <a:off x="3505931" y="1667814"/>
                  <a:ext cx="57333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Es</a:t>
                  </a:r>
                  <a:endParaRPr lang="pt-BR" sz="3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8" name="CaixaDeTexto 37"/>
                <p:cNvSpPr txBox="1"/>
                <p:nvPr/>
              </p:nvSpPr>
              <p:spPr>
                <a:xfrm>
                  <a:off x="888643" y="1667815"/>
                  <a:ext cx="6231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Dr</a:t>
                  </a:r>
                  <a:endParaRPr lang="pt-BR" sz="32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1" name="CaixaDeTexto 40"/>
                <p:cNvSpPr txBox="1"/>
                <p:nvPr/>
              </p:nvSpPr>
              <p:spPr>
                <a:xfrm>
                  <a:off x="1817285" y="1822065"/>
                  <a:ext cx="270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</a:t>
                  </a:r>
                  <a:endParaRPr lang="pt-BR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42" name="CaixaDeTexto 41"/>
                <p:cNvSpPr txBox="1"/>
                <p:nvPr/>
              </p:nvSpPr>
              <p:spPr>
                <a:xfrm>
                  <a:off x="2966363" y="1837113"/>
                  <a:ext cx="2704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3</a:t>
                  </a:r>
                  <a:endParaRPr lang="pt-BR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4" name="CaixaDeTexto 33"/>
              <p:cNvSpPr txBox="1"/>
              <p:nvPr/>
            </p:nvSpPr>
            <p:spPr>
              <a:xfrm>
                <a:off x="2383845" y="1831999"/>
                <a:ext cx="270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pt-BR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4" name="CaixaDeTexto 23"/>
            <p:cNvSpPr txBox="1"/>
            <p:nvPr/>
          </p:nvSpPr>
          <p:spPr>
            <a:xfrm>
              <a:off x="5690738" y="1142783"/>
              <a:ext cx="1358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Testa</a:t>
              </a:r>
              <a:endParaRPr lang="pt-BR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51" name="Grupo 50"/>
            <p:cNvGrpSpPr/>
            <p:nvPr/>
          </p:nvGrpSpPr>
          <p:grpSpPr>
            <a:xfrm>
              <a:off x="6132143" y="2841817"/>
              <a:ext cx="496487" cy="701211"/>
              <a:chOff x="7770351" y="1300362"/>
              <a:chExt cx="496487" cy="701211"/>
            </a:xfrm>
          </p:grpSpPr>
          <p:cxnSp>
            <p:nvCxnSpPr>
              <p:cNvPr id="52" name="Conector reto 51"/>
              <p:cNvCxnSpPr/>
              <p:nvPr/>
            </p:nvCxnSpPr>
            <p:spPr>
              <a:xfrm>
                <a:off x="8018594" y="1300362"/>
                <a:ext cx="0" cy="70121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>
              <a:xfrm>
                <a:off x="7770351" y="1548115"/>
                <a:ext cx="496487" cy="255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upo 71"/>
            <p:cNvGrpSpPr/>
            <p:nvPr/>
          </p:nvGrpSpPr>
          <p:grpSpPr>
            <a:xfrm>
              <a:off x="5391020" y="2807386"/>
              <a:ext cx="683909" cy="738014"/>
              <a:chOff x="7182226" y="1320647"/>
              <a:chExt cx="741123" cy="797385"/>
            </a:xfrm>
          </p:grpSpPr>
          <p:cxnSp>
            <p:nvCxnSpPr>
              <p:cNvPr id="73" name="Conector reto 72"/>
              <p:cNvCxnSpPr/>
              <p:nvPr/>
            </p:nvCxnSpPr>
            <p:spPr>
              <a:xfrm flipV="1">
                <a:off x="7338638" y="1320647"/>
                <a:ext cx="233430" cy="7461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/>
              <p:cNvCxnSpPr/>
              <p:nvPr/>
            </p:nvCxnSpPr>
            <p:spPr>
              <a:xfrm flipH="1" flipV="1">
                <a:off x="7573297" y="1344532"/>
                <a:ext cx="258718" cy="7735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/>
              <p:cNvCxnSpPr/>
              <p:nvPr/>
            </p:nvCxnSpPr>
            <p:spPr>
              <a:xfrm flipV="1">
                <a:off x="7340958" y="1625131"/>
                <a:ext cx="577940" cy="448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/>
              <p:cNvCxnSpPr/>
              <p:nvPr/>
            </p:nvCxnSpPr>
            <p:spPr>
              <a:xfrm flipH="1" flipV="1">
                <a:off x="7197519" y="1606355"/>
                <a:ext cx="619203" cy="4706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/>
              <p:cNvCxnSpPr/>
              <p:nvPr/>
            </p:nvCxnSpPr>
            <p:spPr>
              <a:xfrm>
                <a:off x="7182226" y="1594669"/>
                <a:ext cx="741123" cy="245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riângulo isósceles 77"/>
            <p:cNvSpPr/>
            <p:nvPr/>
          </p:nvSpPr>
          <p:spPr>
            <a:xfrm>
              <a:off x="6692448" y="2860398"/>
              <a:ext cx="443246" cy="627698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080" name="CaixaDeTexto 3079"/>
          <p:cNvSpPr txBox="1"/>
          <p:nvPr/>
        </p:nvSpPr>
        <p:spPr>
          <a:xfrm>
            <a:off x="450761" y="6259135"/>
            <a:ext cx="837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mic Sans MS" panose="030F0702030302020204" pitchFamily="66" charset="0"/>
              </a:rPr>
              <a:t>Obs: </a:t>
            </a:r>
            <a:r>
              <a:rPr lang="en-US" sz="1600" dirty="0" smtClean="0">
                <a:latin typeface="Comic Sans MS" panose="030F0702030302020204" pitchFamily="66" charset="0"/>
              </a:rPr>
              <a:t>Todo círculo, é desenhado primeiro no sentido horário, depois o traço de cima para baixo, e por ultimo o traço da direita para esquerda. </a:t>
            </a:r>
            <a:endParaRPr lang="pt-BR" sz="1600" dirty="0">
              <a:latin typeface="Comic Sans MS" panose="030F0702030302020204" pitchFamily="66" charset="0"/>
            </a:endParaRPr>
          </a:p>
        </p:txBody>
      </p:sp>
      <p:sp>
        <p:nvSpPr>
          <p:cNvPr id="3081" name="CaixaDeTexto 3080"/>
          <p:cNvSpPr txBox="1"/>
          <p:nvPr/>
        </p:nvSpPr>
        <p:spPr>
          <a:xfrm>
            <a:off x="502061" y="5302163"/>
            <a:ext cx="3335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chakra da corôa.</a:t>
            </a:r>
          </a:p>
          <a:p>
            <a:pPr algn="ctr"/>
            <a:r>
              <a:rPr lang="en-US" sz="1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(Vibração do Orixá Ancestral)</a:t>
            </a:r>
            <a:endParaRPr lang="pt-BR" sz="14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4589316" y="5257006"/>
            <a:ext cx="44549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chakra da testa, do Ajna e das têmporas </a:t>
            </a:r>
            <a:r>
              <a:rPr lang="en-US" sz="14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– (1) Estabilidade – (2) Criatividade -  (3) Equilíbrio.</a:t>
            </a:r>
          </a:p>
          <a:p>
            <a:pPr algn="ctr"/>
            <a:r>
              <a:rPr lang="en-US" sz="1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(Vibração do Orixá de frente)</a:t>
            </a:r>
            <a:endParaRPr lang="pt-BR" sz="14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54545" y="249319"/>
            <a:ext cx="883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 cruzamento do  medium, com pemba, para proteção (2):</a:t>
            </a:r>
            <a:endParaRPr lang="pt-BR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 flipH="1">
            <a:off x="4559810" y="736742"/>
            <a:ext cx="12189" cy="547087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/>
          <p:cNvGrpSpPr/>
          <p:nvPr/>
        </p:nvGrpSpPr>
        <p:grpSpPr>
          <a:xfrm>
            <a:off x="558531" y="1449830"/>
            <a:ext cx="3416300" cy="4405312"/>
            <a:chOff x="558531" y="1269524"/>
            <a:chExt cx="3416300" cy="4405312"/>
          </a:xfrm>
        </p:grpSpPr>
        <p:graphicFrame>
          <p:nvGraphicFramePr>
            <p:cNvPr id="8" name="Objeto 7"/>
            <p:cNvGraphicFramePr>
              <a:graphicFrameLocks noChangeAspect="1"/>
            </p:cNvGraphicFramePr>
            <p:nvPr/>
          </p:nvGraphicFramePr>
          <p:xfrm>
            <a:off x="558531" y="1269524"/>
            <a:ext cx="3416300" cy="4405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6" name="Image" r:id="rId3" imgW="3415680" imgH="4406040" progId="Photoshop.Image.13">
                    <p:embed/>
                  </p:oleObj>
                </mc:Choice>
                <mc:Fallback>
                  <p:oleObj name="Image" r:id="rId3" imgW="3415680" imgH="440604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8531" y="1269524"/>
                          <a:ext cx="3416300" cy="4405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" name="Grupo 1"/>
            <p:cNvGrpSpPr/>
            <p:nvPr/>
          </p:nvGrpSpPr>
          <p:grpSpPr>
            <a:xfrm>
              <a:off x="1876746" y="4494727"/>
              <a:ext cx="779870" cy="656244"/>
              <a:chOff x="8018595" y="1351620"/>
              <a:chExt cx="977996" cy="824332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8018595" y="1351620"/>
                <a:ext cx="977996" cy="82433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4" name="Conector reto 3"/>
              <p:cNvCxnSpPr>
                <a:stCxn id="3" idx="0"/>
                <a:endCxn id="3" idx="4"/>
              </p:cNvCxnSpPr>
              <p:nvPr/>
            </p:nvCxnSpPr>
            <p:spPr>
              <a:xfrm>
                <a:off x="8507593" y="1351620"/>
                <a:ext cx="0" cy="82433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ector reto 4"/>
              <p:cNvCxnSpPr>
                <a:stCxn id="3" idx="2"/>
                <a:endCxn id="3" idx="6"/>
              </p:cNvCxnSpPr>
              <p:nvPr/>
            </p:nvCxnSpPr>
            <p:spPr>
              <a:xfrm>
                <a:off x="8018595" y="1763786"/>
                <a:ext cx="9779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CaixaDeTexto 8"/>
          <p:cNvSpPr txBox="1"/>
          <p:nvPr/>
        </p:nvSpPr>
        <p:spPr>
          <a:xfrm>
            <a:off x="1190951" y="736742"/>
            <a:ext cx="215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Garganta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752950" y="782140"/>
            <a:ext cx="215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Nuca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627576" y="5270367"/>
            <a:ext cx="44549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início da Nadi Sushumna, e início das vertebras cervicais</a:t>
            </a:r>
          </a:p>
          <a:p>
            <a:pPr algn="ctr"/>
            <a:r>
              <a:rPr lang="en-US" sz="1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(irradiação da vibração do Orixá adjunto)</a:t>
            </a:r>
            <a:endParaRPr lang="pt-BR" sz="14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58530" y="6013987"/>
            <a:ext cx="3416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chakra Laríngeo</a:t>
            </a:r>
            <a:endParaRPr lang="pt-BR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/>
        </p:nvGraphicFramePr>
        <p:xfrm>
          <a:off x="4695806" y="1849085"/>
          <a:ext cx="4318526" cy="282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5" imgW="2755440" imgH="1802880" progId="Photoshop.Image.13">
                  <p:embed/>
                </p:oleObj>
              </mc:Choice>
              <mc:Fallback>
                <p:oleObj name="Image" r:id="rId5" imgW="2755440" imgH="1802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5806" y="1849085"/>
                        <a:ext cx="4318526" cy="282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Elipse 17"/>
          <p:cNvSpPr/>
          <p:nvPr/>
        </p:nvSpPr>
        <p:spPr>
          <a:xfrm>
            <a:off x="7450080" y="3423636"/>
            <a:ext cx="779870" cy="6562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/>
          <p:cNvCxnSpPr>
            <a:stCxn id="18" idx="0"/>
            <a:endCxn id="18" idx="4"/>
          </p:cNvCxnSpPr>
          <p:nvPr/>
        </p:nvCxnSpPr>
        <p:spPr>
          <a:xfrm>
            <a:off x="7840015" y="3423636"/>
            <a:ext cx="0" cy="656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>
            <a:stCxn id="18" idx="2"/>
            <a:endCxn id="18" idx="6"/>
          </p:cNvCxnSpPr>
          <p:nvPr/>
        </p:nvCxnSpPr>
        <p:spPr>
          <a:xfrm>
            <a:off x="7450080" y="3751758"/>
            <a:ext cx="7798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H="1">
            <a:off x="7134896" y="4572000"/>
            <a:ext cx="412124" cy="218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6168979" y="4700789"/>
            <a:ext cx="104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Nervo Vago</a:t>
            </a:r>
            <a:endParaRPr lang="pt-BR" sz="1400" b="1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408336" y="2477655"/>
            <a:ext cx="57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84552" y="2477656"/>
            <a:ext cx="623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6303431" y="2015990"/>
            <a:ext cx="57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8701070" y="2015989"/>
            <a:ext cx="5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4545" y="236440"/>
            <a:ext cx="883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 cruzamento do  medium, com pemba, para proteção (3):</a:t>
            </a:r>
            <a:endParaRPr lang="pt-BR" sz="20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" name="Conector reto 2"/>
          <p:cNvCxnSpPr/>
          <p:nvPr/>
        </p:nvCxnSpPr>
        <p:spPr>
          <a:xfrm flipH="1">
            <a:off x="4558949" y="736742"/>
            <a:ext cx="13051" cy="58572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1190951" y="736742"/>
            <a:ext cx="2151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Cervical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70491" y="736742"/>
            <a:ext cx="327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Braços e mãos</a:t>
            </a:r>
            <a:endParaRPr lang="pt-BR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661095" y="1609215"/>
          <a:ext cx="3359586" cy="318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Image" r:id="rId3" imgW="2158560" imgH="2044440" progId="Photoshop.Image.13">
                  <p:embed/>
                </p:oleObj>
              </mc:Choice>
              <mc:Fallback>
                <p:oleObj name="Image" r:id="rId3" imgW="2158560" imgH="2044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95" y="1609215"/>
                        <a:ext cx="3359586" cy="3181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726324" y="5043910"/>
            <a:ext cx="42631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fluxo energético que sairá pelos chakras das mãos e os próprios chakras das mãos.</a:t>
            </a:r>
          </a:p>
          <a:p>
            <a:pPr algn="ctr"/>
            <a:r>
              <a:rPr lang="en-US" sz="1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As extremidades do corpo humano (topo da cabeça, mãos e pés), formam um fluxo de correntes centrífugas e centrípetas, após percorrerem as nadis e os chakras.</a:t>
            </a:r>
            <a:endParaRPr lang="pt-BR" sz="140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302388" y="3077576"/>
            <a:ext cx="1" cy="125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9"/>
          <p:cNvGrpSpPr/>
          <p:nvPr/>
        </p:nvGrpSpPr>
        <p:grpSpPr>
          <a:xfrm>
            <a:off x="1750655" y="3797656"/>
            <a:ext cx="270917" cy="238299"/>
            <a:chOff x="6501358" y="2204864"/>
            <a:chExt cx="270917" cy="238299"/>
          </a:xfrm>
        </p:grpSpPr>
        <p:sp>
          <p:nvSpPr>
            <p:cNvPr id="13" name="Elipse 12"/>
            <p:cNvSpPr/>
            <p:nvPr/>
          </p:nvSpPr>
          <p:spPr>
            <a:xfrm>
              <a:off x="6588224" y="2276872"/>
              <a:ext cx="103981" cy="1068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Elipse 13"/>
            <p:cNvSpPr/>
            <p:nvPr/>
          </p:nvSpPr>
          <p:spPr>
            <a:xfrm>
              <a:off x="6501358" y="2204864"/>
              <a:ext cx="270917" cy="2382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15" name="Conector de seta reta 14"/>
          <p:cNvCxnSpPr>
            <a:stCxn id="14" idx="7"/>
          </p:cNvCxnSpPr>
          <p:nvPr/>
        </p:nvCxnSpPr>
        <p:spPr>
          <a:xfrm flipV="1">
            <a:off x="1981897" y="3365608"/>
            <a:ext cx="1295784" cy="4669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349689" y="3077576"/>
            <a:ext cx="104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Comic Sans MS" pitchFamily="66" charset="0"/>
              </a:rPr>
              <a:t>Chakra umeral</a:t>
            </a:r>
            <a:endParaRPr lang="pt-BR" sz="1600" dirty="0">
              <a:latin typeface="Comic Sans MS" pitchFamily="66" charset="0"/>
            </a:endParaRPr>
          </a:p>
        </p:txBody>
      </p:sp>
      <p:cxnSp>
        <p:nvCxnSpPr>
          <p:cNvPr id="18" name="Conector reto 17"/>
          <p:cNvCxnSpPr>
            <a:endCxn id="13" idx="4"/>
          </p:cNvCxnSpPr>
          <p:nvPr/>
        </p:nvCxnSpPr>
        <p:spPr>
          <a:xfrm flipH="1" flipV="1">
            <a:off x="1889512" y="3976547"/>
            <a:ext cx="412876" cy="358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1876633" y="3937910"/>
            <a:ext cx="686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801250" y="2322590"/>
            <a:ext cx="57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198889" y="2322589"/>
            <a:ext cx="5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" y="4902571"/>
            <a:ext cx="45598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Proteção do 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fluxo energético do Sushumna, que percorre as 7 vertebras cervicais, sendo cada uma imantada por um </a:t>
            </a:r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Orixá, e do chakra umeral </a:t>
            </a:r>
            <a:r>
              <a:rPr lang="en-US" sz="14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(junto ao plexo braquial, é um chakra com apenas 2 nadis, facilitando o acesso de Espíritos de baixa vibração). </a:t>
            </a:r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É o chakra que</a:t>
            </a:r>
            <a:r>
              <a:rPr lang="en-US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energiza o movimento dos braços e das mãos.</a:t>
            </a:r>
            <a:endParaRPr lang="pt-BR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27" name="Objeto 26"/>
          <p:cNvGraphicFramePr>
            <a:graphicFrameLocks noChangeAspect="1"/>
          </p:cNvGraphicFramePr>
          <p:nvPr/>
        </p:nvGraphicFramePr>
        <p:xfrm>
          <a:off x="7611414" y="2972214"/>
          <a:ext cx="1532586" cy="199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Image" r:id="rId5" imgW="4926960" imgH="6399720" progId="Photoshop.Image.13">
                  <p:embed/>
                </p:oleObj>
              </mc:Choice>
              <mc:Fallback>
                <p:oleObj name="Image" r:id="rId5" imgW="4926960" imgH="6399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1414" y="2972214"/>
                        <a:ext cx="1532586" cy="199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Seta em curva para cima 27"/>
          <p:cNvSpPr/>
          <p:nvPr/>
        </p:nvSpPr>
        <p:spPr>
          <a:xfrm rot="16200000">
            <a:off x="8377708" y="5183746"/>
            <a:ext cx="1004552" cy="399244"/>
          </a:xfrm>
          <a:prstGeom prst="curvedUp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graphicFrame>
        <p:nvGraphicFramePr>
          <p:cNvPr id="29" name="Objeto 28"/>
          <p:cNvGraphicFramePr>
            <a:graphicFrameLocks noChangeAspect="1"/>
          </p:cNvGraphicFramePr>
          <p:nvPr/>
        </p:nvGraphicFramePr>
        <p:xfrm>
          <a:off x="4611262" y="1517721"/>
          <a:ext cx="2915087" cy="3105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Image" r:id="rId7" imgW="1358640" imgH="1447560" progId="Photoshop.Image.13">
                  <p:embed/>
                </p:oleObj>
              </mc:Choice>
              <mc:Fallback>
                <p:oleObj name="Image" r:id="rId7" imgW="1358640" imgH="1447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11262" y="1517721"/>
                        <a:ext cx="2915087" cy="3105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aixaDeTexto 29"/>
          <p:cNvSpPr txBox="1"/>
          <p:nvPr/>
        </p:nvSpPr>
        <p:spPr>
          <a:xfrm>
            <a:off x="4668158" y="4543362"/>
            <a:ext cx="46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endParaRPr lang="pt-B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060096" y="4543362"/>
            <a:ext cx="448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pt-BR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Conector reto 32"/>
          <p:cNvCxnSpPr/>
          <p:nvPr/>
        </p:nvCxnSpPr>
        <p:spPr>
          <a:xfrm flipH="1">
            <a:off x="4906851" y="1918953"/>
            <a:ext cx="463640" cy="22795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 flipV="1">
            <a:off x="4776859" y="3976547"/>
            <a:ext cx="124385" cy="2219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>
            <a:off x="4791053" y="3976547"/>
            <a:ext cx="275788" cy="594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6904681" y="1937796"/>
            <a:ext cx="268851" cy="22607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/>
          <p:cNvGrpSpPr/>
          <p:nvPr/>
        </p:nvGrpSpPr>
        <p:grpSpPr>
          <a:xfrm>
            <a:off x="6999371" y="3918498"/>
            <a:ext cx="348322" cy="353108"/>
            <a:chOff x="7450080" y="3423636"/>
            <a:chExt cx="779870" cy="656244"/>
          </a:xfrm>
        </p:grpSpPr>
        <p:sp>
          <p:nvSpPr>
            <p:cNvPr id="42" name="Elipse 41"/>
            <p:cNvSpPr/>
            <p:nvPr/>
          </p:nvSpPr>
          <p:spPr>
            <a:xfrm>
              <a:off x="7450080" y="3423636"/>
              <a:ext cx="779870" cy="65624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3" name="Conector reto 42"/>
            <p:cNvCxnSpPr>
              <a:stCxn id="42" idx="0"/>
              <a:endCxn id="42" idx="4"/>
            </p:cNvCxnSpPr>
            <p:nvPr/>
          </p:nvCxnSpPr>
          <p:spPr>
            <a:xfrm>
              <a:off x="7840015" y="3423636"/>
              <a:ext cx="0" cy="65624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>
              <a:stCxn id="42" idx="2"/>
              <a:endCxn id="42" idx="6"/>
            </p:cNvCxnSpPr>
            <p:nvPr/>
          </p:nvCxnSpPr>
          <p:spPr>
            <a:xfrm>
              <a:off x="7450080" y="3751758"/>
              <a:ext cx="779870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aixaDeTexto 45"/>
          <p:cNvSpPr txBox="1"/>
          <p:nvPr/>
        </p:nvSpPr>
        <p:spPr>
          <a:xfrm>
            <a:off x="-14001" y="-14867"/>
            <a:ext cx="1378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C00000"/>
                </a:solidFill>
              </a:rPr>
              <a:t>Por Marco Bechara</a:t>
            </a:r>
            <a:endParaRPr lang="pt-BR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887</Words>
  <Application>Microsoft Office PowerPoint</Application>
  <PresentationFormat>Apresentação na tela (4:3)</PresentationFormat>
  <Paragraphs>111</Paragraphs>
  <Slides>10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Tema do Office</vt:lpstr>
      <vt:lpstr>CorelPHOTOPAINT.Image.13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Bechara</dc:creator>
  <cp:lastModifiedBy>Marco Bechara</cp:lastModifiedBy>
  <cp:revision>16</cp:revision>
  <dcterms:created xsi:type="dcterms:W3CDTF">2018-08-21T20:55:27Z</dcterms:created>
  <dcterms:modified xsi:type="dcterms:W3CDTF">2018-11-12T19:35:16Z</dcterms:modified>
</cp:coreProperties>
</file>